
<file path=[Content_Types].xml><?xml version="1.0" encoding="utf-8"?>
<Types xmlns="http://schemas.openxmlformats.org/package/2006/content-types">
  <Default Extension="gif" ContentType="image/gif"/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329" r:id="rId2"/>
    <p:sldId id="352" r:id="rId3"/>
    <p:sldId id="346" r:id="rId4"/>
    <p:sldId id="334" r:id="rId5"/>
    <p:sldId id="349" r:id="rId6"/>
    <p:sldId id="314" r:id="rId7"/>
    <p:sldId id="342" r:id="rId8"/>
    <p:sldId id="313" r:id="rId9"/>
    <p:sldId id="343" r:id="rId10"/>
    <p:sldId id="331" r:id="rId11"/>
    <p:sldId id="341" r:id="rId12"/>
    <p:sldId id="347" r:id="rId13"/>
    <p:sldId id="292" r:id="rId14"/>
    <p:sldId id="356" r:id="rId15"/>
    <p:sldId id="345" r:id="rId16"/>
    <p:sldId id="364" r:id="rId17"/>
    <p:sldId id="336" r:id="rId18"/>
    <p:sldId id="365" r:id="rId19"/>
    <p:sldId id="302" r:id="rId20"/>
    <p:sldId id="355" r:id="rId21"/>
    <p:sldId id="358" r:id="rId22"/>
    <p:sldId id="368" r:id="rId23"/>
    <p:sldId id="363" r:id="rId24"/>
    <p:sldId id="359" r:id="rId25"/>
    <p:sldId id="350" r:id="rId26"/>
    <p:sldId id="353" r:id="rId27"/>
    <p:sldId id="357" r:id="rId28"/>
    <p:sldId id="367" r:id="rId29"/>
    <p:sldId id="297" r:id="rId30"/>
    <p:sldId id="305" r:id="rId31"/>
    <p:sldId id="36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y Sikorski" initials="CS" lastIdx="1" clrIdx="0">
    <p:extLst>
      <p:ext uri="{19B8F6BF-5375-455C-9EA6-DF929625EA0E}">
        <p15:presenceInfo xmlns:p15="http://schemas.microsoft.com/office/powerpoint/2012/main" userId="4838e3c8ef676e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29554-24AE-4631-BB3F-18975911DAC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7DF77-A884-47B8-988A-6EFC68DF2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44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>
          <a:extLst>
            <a:ext uri="{FF2B5EF4-FFF2-40B4-BE49-F238E27FC236}">
              <a16:creationId xmlns:a16="http://schemas.microsoft.com/office/drawing/2014/main" id="{E60B590F-56C3-3C07-8FC6-52BB7FEE6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ed75ccf_015:notes">
            <a:extLst>
              <a:ext uri="{FF2B5EF4-FFF2-40B4-BE49-F238E27FC236}">
                <a16:creationId xmlns:a16="http://schemas.microsoft.com/office/drawing/2014/main" id="{980896B2-C0EA-C45E-D694-4FD0641500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ed75ccf_015:notes">
            <a:extLst>
              <a:ext uri="{FF2B5EF4-FFF2-40B4-BE49-F238E27FC236}">
                <a16:creationId xmlns:a16="http://schemas.microsoft.com/office/drawing/2014/main" id="{2A5AF09C-8DC8-AE51-C761-70DB1C68E0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426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675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07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600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275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82C7-53AC-4396-B1A5-B9BB8384F8D6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BC2AA-497B-4382-81E7-3B9030252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1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58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631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90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627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53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52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3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4/6/2025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91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4/6/2025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47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heic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limundograd.com/tag/best-practice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angsarap.net/2012/07/03/buko-pie/" TargetMode="External"/><Relationship Id="rId4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://jayce-o.blogspot.com/2012/01/43-best-free-business-card-templates.html" TargetMode="External"/><Relationship Id="rId7" Type="http://schemas.openxmlformats.org/officeDocument/2006/relationships/hyperlink" Target="https://www.flickr.com/photos/44091200@N07/15583330401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hyperlink" Target="https://www.telefonica.de/news/press-releases-telefonica-germany/2020/04/information-on-the-current-situation.html" TargetMode="External"/><Relationship Id="rId4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blackchickmedia.com/2014/09/04/a-very-funny-lady-the-legendary-joan-rivers/" TargetMode="External"/><Relationship Id="rId5" Type="http://schemas.openxmlformats.org/officeDocument/2006/relationships/image" Target="../media/image20.jpg"/><Relationship Id="rId4" Type="http://schemas.openxmlformats.org/officeDocument/2006/relationships/hyperlink" Target="https://www.flickr.com/photos/51764518@N02/16796040512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mailto:cathy.sikorski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acl.gov/ltc/glossary#long-term-care-service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7591B8-8E0E-4434-847D-DABEC3551F4C}"/>
              </a:ext>
            </a:extLst>
          </p:cNvPr>
          <p:cNvSpPr txBox="1"/>
          <p:nvPr/>
        </p:nvSpPr>
        <p:spPr>
          <a:xfrm>
            <a:off x="3529013" y="659898"/>
            <a:ext cx="9055964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Calibri"/>
              </a:rPr>
              <a:t>			</a:t>
            </a: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Why your client's Lawyer, Financial Advisor, Accountant, Insurance Agents, Funeral Director, Care Facilities and many others should be talking!</a:t>
            </a: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r>
              <a:rPr lang="en-US" sz="2400" dirty="0">
                <a:solidFill>
                  <a:srgbClr val="FF0000"/>
                </a:solidFill>
                <a:latin typeface="Calibri"/>
              </a:rPr>
              <a:t>			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BD57C1-F530-47A3-9930-94CFDDF305E3}"/>
              </a:ext>
            </a:extLst>
          </p:cNvPr>
          <p:cNvSpPr/>
          <p:nvPr/>
        </p:nvSpPr>
        <p:spPr>
          <a:xfrm>
            <a:off x="550292" y="364250"/>
            <a:ext cx="1109141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8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CAN WE TALK?!?</a:t>
            </a:r>
            <a:endParaRPr lang="en-US" sz="8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B909FB-02ED-4A5A-B8B1-908FA587166B}"/>
              </a:ext>
            </a:extLst>
          </p:cNvPr>
          <p:cNvSpPr txBox="1"/>
          <p:nvPr/>
        </p:nvSpPr>
        <p:spPr>
          <a:xfrm>
            <a:off x="410518" y="6262918"/>
            <a:ext cx="11897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©Cathy Sikorski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24A6A7-EE8A-069E-6BDE-3B5BD9A4F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0" y="4629401"/>
            <a:ext cx="2826388" cy="222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7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16C6-FC67-42EC-BBC5-18D25FDAE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53" y="140840"/>
            <a:ext cx="10972800" cy="1143000"/>
          </a:xfrm>
        </p:spPr>
        <p:txBody>
          <a:bodyPr>
            <a:noAutofit/>
          </a:bodyPr>
          <a:lstStyle/>
          <a:p>
            <a:r>
              <a:rPr lang="en-US" sz="8000" dirty="0"/>
              <a:t>BINGO!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B63568C-725A-4040-9055-E94A69FB71A9}"/>
              </a:ext>
            </a:extLst>
          </p:cNvPr>
          <p:cNvSpPr/>
          <p:nvPr/>
        </p:nvSpPr>
        <p:spPr>
          <a:xfrm>
            <a:off x="4185374" y="3024049"/>
            <a:ext cx="1077879" cy="1132314"/>
          </a:xfrm>
          <a:custGeom>
            <a:avLst/>
            <a:gdLst>
              <a:gd name="connsiteX0" fmla="*/ 0 w 1008608"/>
              <a:gd name="connsiteY0" fmla="*/ 504304 h 1008608"/>
              <a:gd name="connsiteX1" fmla="*/ 504304 w 1008608"/>
              <a:gd name="connsiteY1" fmla="*/ 0 h 1008608"/>
              <a:gd name="connsiteX2" fmla="*/ 1008608 w 1008608"/>
              <a:gd name="connsiteY2" fmla="*/ 504304 h 1008608"/>
              <a:gd name="connsiteX3" fmla="*/ 504304 w 1008608"/>
              <a:gd name="connsiteY3" fmla="*/ 1008608 h 1008608"/>
              <a:gd name="connsiteX4" fmla="*/ 0 w 1008608"/>
              <a:gd name="connsiteY4" fmla="*/ 504304 h 100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08" h="1008608">
                <a:moveTo>
                  <a:pt x="0" y="504304"/>
                </a:moveTo>
                <a:cubicBezTo>
                  <a:pt x="0" y="225785"/>
                  <a:pt x="225785" y="0"/>
                  <a:pt x="504304" y="0"/>
                </a:cubicBezTo>
                <a:cubicBezTo>
                  <a:pt x="782823" y="0"/>
                  <a:pt x="1008608" y="225785"/>
                  <a:pt x="1008608" y="504304"/>
                </a:cubicBezTo>
                <a:cubicBezTo>
                  <a:pt x="1008608" y="782823"/>
                  <a:pt x="782823" y="1008608"/>
                  <a:pt x="504304" y="1008608"/>
                </a:cubicBezTo>
                <a:cubicBezTo>
                  <a:pt x="225785" y="1008608"/>
                  <a:pt x="0" y="782823"/>
                  <a:pt x="0" y="504304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757" tIns="166757" rIns="166757" bIns="16675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dirty="0"/>
              <a:t>LONG-TERM CARE</a:t>
            </a:r>
            <a:endParaRPr lang="en-US" sz="1500" kern="12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BF2B5C-832C-4D15-B8EB-DA500C8D05A5}"/>
              </a:ext>
            </a:extLst>
          </p:cNvPr>
          <p:cNvSpPr/>
          <p:nvPr/>
        </p:nvSpPr>
        <p:spPr>
          <a:xfrm>
            <a:off x="7728267" y="1121702"/>
            <a:ext cx="1077879" cy="1103601"/>
          </a:xfrm>
          <a:custGeom>
            <a:avLst/>
            <a:gdLst>
              <a:gd name="connsiteX0" fmla="*/ 0 w 1008608"/>
              <a:gd name="connsiteY0" fmla="*/ 504304 h 1008608"/>
              <a:gd name="connsiteX1" fmla="*/ 504304 w 1008608"/>
              <a:gd name="connsiteY1" fmla="*/ 0 h 1008608"/>
              <a:gd name="connsiteX2" fmla="*/ 1008608 w 1008608"/>
              <a:gd name="connsiteY2" fmla="*/ 504304 h 1008608"/>
              <a:gd name="connsiteX3" fmla="*/ 504304 w 1008608"/>
              <a:gd name="connsiteY3" fmla="*/ 1008608 h 1008608"/>
              <a:gd name="connsiteX4" fmla="*/ 0 w 1008608"/>
              <a:gd name="connsiteY4" fmla="*/ 504304 h 100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08" h="1008608">
                <a:moveTo>
                  <a:pt x="0" y="504304"/>
                </a:moveTo>
                <a:cubicBezTo>
                  <a:pt x="0" y="225785"/>
                  <a:pt x="225785" y="0"/>
                  <a:pt x="504304" y="0"/>
                </a:cubicBezTo>
                <a:cubicBezTo>
                  <a:pt x="782823" y="0"/>
                  <a:pt x="1008608" y="225785"/>
                  <a:pt x="1008608" y="504304"/>
                </a:cubicBezTo>
                <a:cubicBezTo>
                  <a:pt x="1008608" y="782823"/>
                  <a:pt x="782823" y="1008608"/>
                  <a:pt x="504304" y="1008608"/>
                </a:cubicBezTo>
                <a:cubicBezTo>
                  <a:pt x="225785" y="1008608"/>
                  <a:pt x="0" y="782823"/>
                  <a:pt x="0" y="504304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757" tIns="166757" rIns="166757" bIns="16675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dirty="0"/>
              <a:t>GIFTING</a:t>
            </a:r>
            <a:endParaRPr lang="en-US" sz="1500" kern="12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FC0DBE1-A1C9-45A1-A989-27DC29985ED3}"/>
              </a:ext>
            </a:extLst>
          </p:cNvPr>
          <p:cNvSpPr/>
          <p:nvPr/>
        </p:nvSpPr>
        <p:spPr>
          <a:xfrm>
            <a:off x="4273600" y="4999548"/>
            <a:ext cx="1120519" cy="1103602"/>
          </a:xfrm>
          <a:custGeom>
            <a:avLst/>
            <a:gdLst>
              <a:gd name="connsiteX0" fmla="*/ 0 w 1008608"/>
              <a:gd name="connsiteY0" fmla="*/ 504304 h 1008608"/>
              <a:gd name="connsiteX1" fmla="*/ 504304 w 1008608"/>
              <a:gd name="connsiteY1" fmla="*/ 0 h 1008608"/>
              <a:gd name="connsiteX2" fmla="*/ 1008608 w 1008608"/>
              <a:gd name="connsiteY2" fmla="*/ 504304 h 1008608"/>
              <a:gd name="connsiteX3" fmla="*/ 504304 w 1008608"/>
              <a:gd name="connsiteY3" fmla="*/ 1008608 h 1008608"/>
              <a:gd name="connsiteX4" fmla="*/ 0 w 1008608"/>
              <a:gd name="connsiteY4" fmla="*/ 504304 h 100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08" h="1008608">
                <a:moveTo>
                  <a:pt x="0" y="504304"/>
                </a:moveTo>
                <a:cubicBezTo>
                  <a:pt x="0" y="225785"/>
                  <a:pt x="225785" y="0"/>
                  <a:pt x="504304" y="0"/>
                </a:cubicBezTo>
                <a:cubicBezTo>
                  <a:pt x="782823" y="0"/>
                  <a:pt x="1008608" y="225785"/>
                  <a:pt x="1008608" y="504304"/>
                </a:cubicBezTo>
                <a:cubicBezTo>
                  <a:pt x="1008608" y="782823"/>
                  <a:pt x="782823" y="1008608"/>
                  <a:pt x="504304" y="1008608"/>
                </a:cubicBezTo>
                <a:cubicBezTo>
                  <a:pt x="225785" y="1008608"/>
                  <a:pt x="0" y="782823"/>
                  <a:pt x="0" y="504304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757" tIns="166757" rIns="166757" bIns="16675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dirty="0"/>
              <a:t>INSURANCE</a:t>
            </a:r>
            <a:endParaRPr lang="en-US" sz="1200" kern="12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B3F05B5-0C1A-4227-B627-29E74861FB91}"/>
              </a:ext>
            </a:extLst>
          </p:cNvPr>
          <p:cNvSpPr/>
          <p:nvPr/>
        </p:nvSpPr>
        <p:spPr>
          <a:xfrm>
            <a:off x="5561786" y="2450445"/>
            <a:ext cx="2017216" cy="2017216"/>
          </a:xfrm>
          <a:custGeom>
            <a:avLst/>
            <a:gdLst>
              <a:gd name="connsiteX0" fmla="*/ 0 w 2017216"/>
              <a:gd name="connsiteY0" fmla="*/ 1008608 h 2017216"/>
              <a:gd name="connsiteX1" fmla="*/ 1008608 w 2017216"/>
              <a:gd name="connsiteY1" fmla="*/ 0 h 2017216"/>
              <a:gd name="connsiteX2" fmla="*/ 2017216 w 2017216"/>
              <a:gd name="connsiteY2" fmla="*/ 1008608 h 2017216"/>
              <a:gd name="connsiteX3" fmla="*/ 1008608 w 2017216"/>
              <a:gd name="connsiteY3" fmla="*/ 2017216 h 2017216"/>
              <a:gd name="connsiteX4" fmla="*/ 0 w 2017216"/>
              <a:gd name="connsiteY4" fmla="*/ 1008608 h 201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216" h="2017216">
                <a:moveTo>
                  <a:pt x="0" y="1008608"/>
                </a:moveTo>
                <a:cubicBezTo>
                  <a:pt x="0" y="451569"/>
                  <a:pt x="451569" y="0"/>
                  <a:pt x="1008608" y="0"/>
                </a:cubicBezTo>
                <a:cubicBezTo>
                  <a:pt x="1565647" y="0"/>
                  <a:pt x="2017216" y="451569"/>
                  <a:pt x="2017216" y="1008608"/>
                </a:cubicBezTo>
                <a:cubicBezTo>
                  <a:pt x="2017216" y="1565647"/>
                  <a:pt x="1565647" y="2017216"/>
                  <a:pt x="1008608" y="2017216"/>
                </a:cubicBezTo>
                <a:cubicBezTo>
                  <a:pt x="451569" y="2017216"/>
                  <a:pt x="0" y="1565647"/>
                  <a:pt x="0" y="1008608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3834" tIns="353834" rIns="353834" bIns="353834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600" kern="1200" dirty="0"/>
              <a:t>A PLAN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BACF249-85C7-EEDB-9282-B0167E181BC5}"/>
              </a:ext>
            </a:extLst>
          </p:cNvPr>
          <p:cNvSpPr/>
          <p:nvPr/>
        </p:nvSpPr>
        <p:spPr>
          <a:xfrm>
            <a:off x="6031454" y="1190127"/>
            <a:ext cx="1077879" cy="1142999"/>
          </a:xfrm>
          <a:custGeom>
            <a:avLst/>
            <a:gdLst>
              <a:gd name="connsiteX0" fmla="*/ 0 w 1008608"/>
              <a:gd name="connsiteY0" fmla="*/ 504304 h 1008608"/>
              <a:gd name="connsiteX1" fmla="*/ 504304 w 1008608"/>
              <a:gd name="connsiteY1" fmla="*/ 0 h 1008608"/>
              <a:gd name="connsiteX2" fmla="*/ 1008608 w 1008608"/>
              <a:gd name="connsiteY2" fmla="*/ 504304 h 1008608"/>
              <a:gd name="connsiteX3" fmla="*/ 504304 w 1008608"/>
              <a:gd name="connsiteY3" fmla="*/ 1008608 h 1008608"/>
              <a:gd name="connsiteX4" fmla="*/ 0 w 1008608"/>
              <a:gd name="connsiteY4" fmla="*/ 504304 h 100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08" h="1008608">
                <a:moveTo>
                  <a:pt x="0" y="504304"/>
                </a:moveTo>
                <a:cubicBezTo>
                  <a:pt x="0" y="225785"/>
                  <a:pt x="225785" y="0"/>
                  <a:pt x="504304" y="0"/>
                </a:cubicBezTo>
                <a:cubicBezTo>
                  <a:pt x="782823" y="0"/>
                  <a:pt x="1008608" y="225785"/>
                  <a:pt x="1008608" y="504304"/>
                </a:cubicBezTo>
                <a:cubicBezTo>
                  <a:pt x="1008608" y="782823"/>
                  <a:pt x="782823" y="1008608"/>
                  <a:pt x="504304" y="1008608"/>
                </a:cubicBezTo>
                <a:cubicBezTo>
                  <a:pt x="225785" y="1008608"/>
                  <a:pt x="0" y="782823"/>
                  <a:pt x="0" y="504304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757" tIns="166757" rIns="166757" bIns="16675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dirty="0"/>
              <a:t>DRUGS/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dirty="0"/>
              <a:t>SCRIPTS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5ED8338-3AFB-65F4-4E89-9AC503D1C653}"/>
              </a:ext>
            </a:extLst>
          </p:cNvPr>
          <p:cNvSpPr/>
          <p:nvPr/>
        </p:nvSpPr>
        <p:spPr>
          <a:xfrm>
            <a:off x="7877535" y="4940504"/>
            <a:ext cx="1077879" cy="1103601"/>
          </a:xfrm>
          <a:custGeom>
            <a:avLst/>
            <a:gdLst>
              <a:gd name="connsiteX0" fmla="*/ 0 w 1008608"/>
              <a:gd name="connsiteY0" fmla="*/ 504304 h 1008608"/>
              <a:gd name="connsiteX1" fmla="*/ 504304 w 1008608"/>
              <a:gd name="connsiteY1" fmla="*/ 0 h 1008608"/>
              <a:gd name="connsiteX2" fmla="*/ 1008608 w 1008608"/>
              <a:gd name="connsiteY2" fmla="*/ 504304 h 1008608"/>
              <a:gd name="connsiteX3" fmla="*/ 504304 w 1008608"/>
              <a:gd name="connsiteY3" fmla="*/ 1008608 h 1008608"/>
              <a:gd name="connsiteX4" fmla="*/ 0 w 1008608"/>
              <a:gd name="connsiteY4" fmla="*/ 504304 h 100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08" h="1008608">
                <a:moveTo>
                  <a:pt x="0" y="504304"/>
                </a:moveTo>
                <a:cubicBezTo>
                  <a:pt x="0" y="225785"/>
                  <a:pt x="225785" y="0"/>
                  <a:pt x="504304" y="0"/>
                </a:cubicBezTo>
                <a:cubicBezTo>
                  <a:pt x="782823" y="0"/>
                  <a:pt x="1008608" y="225785"/>
                  <a:pt x="1008608" y="504304"/>
                </a:cubicBezTo>
                <a:cubicBezTo>
                  <a:pt x="1008608" y="782823"/>
                  <a:pt x="782823" y="1008608"/>
                  <a:pt x="504304" y="1008608"/>
                </a:cubicBezTo>
                <a:cubicBezTo>
                  <a:pt x="225785" y="1008608"/>
                  <a:pt x="0" y="782823"/>
                  <a:pt x="0" y="504304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757" tIns="166757" rIns="166757" bIns="16675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dirty="0"/>
              <a:t>TRUSTS</a:t>
            </a:r>
            <a:endParaRPr lang="en-US" sz="1500" kern="12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A1FC962-0BD2-50BA-F19E-4CDFCE5C0B7A}"/>
              </a:ext>
            </a:extLst>
          </p:cNvPr>
          <p:cNvSpPr/>
          <p:nvPr/>
        </p:nvSpPr>
        <p:spPr>
          <a:xfrm>
            <a:off x="2559722" y="1244228"/>
            <a:ext cx="1077879" cy="1103601"/>
          </a:xfrm>
          <a:custGeom>
            <a:avLst/>
            <a:gdLst>
              <a:gd name="connsiteX0" fmla="*/ 0 w 1008608"/>
              <a:gd name="connsiteY0" fmla="*/ 504304 h 1008608"/>
              <a:gd name="connsiteX1" fmla="*/ 504304 w 1008608"/>
              <a:gd name="connsiteY1" fmla="*/ 0 h 1008608"/>
              <a:gd name="connsiteX2" fmla="*/ 1008608 w 1008608"/>
              <a:gd name="connsiteY2" fmla="*/ 504304 h 1008608"/>
              <a:gd name="connsiteX3" fmla="*/ 504304 w 1008608"/>
              <a:gd name="connsiteY3" fmla="*/ 1008608 h 1008608"/>
              <a:gd name="connsiteX4" fmla="*/ 0 w 1008608"/>
              <a:gd name="connsiteY4" fmla="*/ 504304 h 100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08" h="1008608">
                <a:moveTo>
                  <a:pt x="0" y="504304"/>
                </a:moveTo>
                <a:cubicBezTo>
                  <a:pt x="0" y="225785"/>
                  <a:pt x="225785" y="0"/>
                  <a:pt x="504304" y="0"/>
                </a:cubicBezTo>
                <a:cubicBezTo>
                  <a:pt x="782823" y="0"/>
                  <a:pt x="1008608" y="225785"/>
                  <a:pt x="1008608" y="504304"/>
                </a:cubicBezTo>
                <a:cubicBezTo>
                  <a:pt x="1008608" y="782823"/>
                  <a:pt x="782823" y="1008608"/>
                  <a:pt x="504304" y="1008608"/>
                </a:cubicBezTo>
                <a:cubicBezTo>
                  <a:pt x="225785" y="1008608"/>
                  <a:pt x="0" y="782823"/>
                  <a:pt x="0" y="504304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757" tIns="166757" rIns="166757" bIns="16675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/>
              <a:t>TECH DEVICES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561ACC9-F665-3F71-7E5F-9349E5C8E0F4}"/>
              </a:ext>
            </a:extLst>
          </p:cNvPr>
          <p:cNvSpPr/>
          <p:nvPr/>
        </p:nvSpPr>
        <p:spPr>
          <a:xfrm>
            <a:off x="8017026" y="3024049"/>
            <a:ext cx="1077879" cy="1103601"/>
          </a:xfrm>
          <a:custGeom>
            <a:avLst/>
            <a:gdLst>
              <a:gd name="connsiteX0" fmla="*/ 0 w 1008608"/>
              <a:gd name="connsiteY0" fmla="*/ 504304 h 1008608"/>
              <a:gd name="connsiteX1" fmla="*/ 504304 w 1008608"/>
              <a:gd name="connsiteY1" fmla="*/ 0 h 1008608"/>
              <a:gd name="connsiteX2" fmla="*/ 1008608 w 1008608"/>
              <a:gd name="connsiteY2" fmla="*/ 504304 h 1008608"/>
              <a:gd name="connsiteX3" fmla="*/ 504304 w 1008608"/>
              <a:gd name="connsiteY3" fmla="*/ 1008608 h 1008608"/>
              <a:gd name="connsiteX4" fmla="*/ 0 w 1008608"/>
              <a:gd name="connsiteY4" fmla="*/ 504304 h 100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08" h="1008608">
                <a:moveTo>
                  <a:pt x="0" y="504304"/>
                </a:moveTo>
                <a:cubicBezTo>
                  <a:pt x="0" y="225785"/>
                  <a:pt x="225785" y="0"/>
                  <a:pt x="504304" y="0"/>
                </a:cubicBezTo>
                <a:cubicBezTo>
                  <a:pt x="782823" y="0"/>
                  <a:pt x="1008608" y="225785"/>
                  <a:pt x="1008608" y="504304"/>
                </a:cubicBezTo>
                <a:cubicBezTo>
                  <a:pt x="1008608" y="782823"/>
                  <a:pt x="782823" y="1008608"/>
                  <a:pt x="504304" y="1008608"/>
                </a:cubicBezTo>
                <a:cubicBezTo>
                  <a:pt x="225785" y="1008608"/>
                  <a:pt x="0" y="782823"/>
                  <a:pt x="0" y="504304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757" tIns="166757" rIns="166757" bIns="16675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dirty="0"/>
              <a:t>REVERSEMORTG</a:t>
            </a:r>
            <a:endParaRPr lang="en-US" sz="1500" kern="12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E476001-B4F5-9044-C7EB-7F8E62192321}"/>
              </a:ext>
            </a:extLst>
          </p:cNvPr>
          <p:cNvSpPr/>
          <p:nvPr/>
        </p:nvSpPr>
        <p:spPr>
          <a:xfrm>
            <a:off x="4133941" y="1244229"/>
            <a:ext cx="1077879" cy="1103601"/>
          </a:xfrm>
          <a:custGeom>
            <a:avLst/>
            <a:gdLst>
              <a:gd name="connsiteX0" fmla="*/ 0 w 1008608"/>
              <a:gd name="connsiteY0" fmla="*/ 504304 h 1008608"/>
              <a:gd name="connsiteX1" fmla="*/ 504304 w 1008608"/>
              <a:gd name="connsiteY1" fmla="*/ 0 h 1008608"/>
              <a:gd name="connsiteX2" fmla="*/ 1008608 w 1008608"/>
              <a:gd name="connsiteY2" fmla="*/ 504304 h 1008608"/>
              <a:gd name="connsiteX3" fmla="*/ 504304 w 1008608"/>
              <a:gd name="connsiteY3" fmla="*/ 1008608 h 1008608"/>
              <a:gd name="connsiteX4" fmla="*/ 0 w 1008608"/>
              <a:gd name="connsiteY4" fmla="*/ 504304 h 100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08" h="1008608">
                <a:moveTo>
                  <a:pt x="0" y="504304"/>
                </a:moveTo>
                <a:cubicBezTo>
                  <a:pt x="0" y="225785"/>
                  <a:pt x="225785" y="0"/>
                  <a:pt x="504304" y="0"/>
                </a:cubicBezTo>
                <a:cubicBezTo>
                  <a:pt x="782823" y="0"/>
                  <a:pt x="1008608" y="225785"/>
                  <a:pt x="1008608" y="504304"/>
                </a:cubicBezTo>
                <a:cubicBezTo>
                  <a:pt x="1008608" y="782823"/>
                  <a:pt x="782823" y="1008608"/>
                  <a:pt x="504304" y="1008608"/>
                </a:cubicBezTo>
                <a:cubicBezTo>
                  <a:pt x="225785" y="1008608"/>
                  <a:pt x="0" y="782823"/>
                  <a:pt x="0" y="504304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757" tIns="166757" rIns="166757" bIns="16675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dirty="0"/>
              <a:t>POA</a:t>
            </a:r>
            <a:endParaRPr lang="en-US" sz="1500" kern="12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69D9178-72B2-956F-E3D5-BF4DAFBD9FB2}"/>
              </a:ext>
            </a:extLst>
          </p:cNvPr>
          <p:cNvSpPr/>
          <p:nvPr/>
        </p:nvSpPr>
        <p:spPr>
          <a:xfrm>
            <a:off x="6137709" y="4999549"/>
            <a:ext cx="1077879" cy="1103601"/>
          </a:xfrm>
          <a:custGeom>
            <a:avLst/>
            <a:gdLst>
              <a:gd name="connsiteX0" fmla="*/ 0 w 1008608"/>
              <a:gd name="connsiteY0" fmla="*/ 504304 h 1008608"/>
              <a:gd name="connsiteX1" fmla="*/ 504304 w 1008608"/>
              <a:gd name="connsiteY1" fmla="*/ 0 h 1008608"/>
              <a:gd name="connsiteX2" fmla="*/ 1008608 w 1008608"/>
              <a:gd name="connsiteY2" fmla="*/ 504304 h 1008608"/>
              <a:gd name="connsiteX3" fmla="*/ 504304 w 1008608"/>
              <a:gd name="connsiteY3" fmla="*/ 1008608 h 1008608"/>
              <a:gd name="connsiteX4" fmla="*/ 0 w 1008608"/>
              <a:gd name="connsiteY4" fmla="*/ 504304 h 100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08" h="1008608">
                <a:moveTo>
                  <a:pt x="0" y="504304"/>
                </a:moveTo>
                <a:cubicBezTo>
                  <a:pt x="0" y="225785"/>
                  <a:pt x="225785" y="0"/>
                  <a:pt x="504304" y="0"/>
                </a:cubicBezTo>
                <a:cubicBezTo>
                  <a:pt x="782823" y="0"/>
                  <a:pt x="1008608" y="225785"/>
                  <a:pt x="1008608" y="504304"/>
                </a:cubicBezTo>
                <a:cubicBezTo>
                  <a:pt x="1008608" y="782823"/>
                  <a:pt x="782823" y="1008608"/>
                  <a:pt x="504304" y="1008608"/>
                </a:cubicBezTo>
                <a:cubicBezTo>
                  <a:pt x="225785" y="1008608"/>
                  <a:pt x="0" y="782823"/>
                  <a:pt x="0" y="504304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757" tIns="166757" rIns="166757" bIns="16675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dirty="0"/>
              <a:t>FAMILY!</a:t>
            </a:r>
            <a:endParaRPr lang="en-US" sz="1500" kern="12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F718219-42C6-476A-5AEF-9DE7C5E6ADE4}"/>
              </a:ext>
            </a:extLst>
          </p:cNvPr>
          <p:cNvSpPr/>
          <p:nvPr/>
        </p:nvSpPr>
        <p:spPr>
          <a:xfrm>
            <a:off x="9255959" y="1121702"/>
            <a:ext cx="1077879" cy="1103601"/>
          </a:xfrm>
          <a:custGeom>
            <a:avLst/>
            <a:gdLst>
              <a:gd name="connsiteX0" fmla="*/ 0 w 1008608"/>
              <a:gd name="connsiteY0" fmla="*/ 504304 h 1008608"/>
              <a:gd name="connsiteX1" fmla="*/ 504304 w 1008608"/>
              <a:gd name="connsiteY1" fmla="*/ 0 h 1008608"/>
              <a:gd name="connsiteX2" fmla="*/ 1008608 w 1008608"/>
              <a:gd name="connsiteY2" fmla="*/ 504304 h 1008608"/>
              <a:gd name="connsiteX3" fmla="*/ 504304 w 1008608"/>
              <a:gd name="connsiteY3" fmla="*/ 1008608 h 1008608"/>
              <a:gd name="connsiteX4" fmla="*/ 0 w 1008608"/>
              <a:gd name="connsiteY4" fmla="*/ 504304 h 100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08" h="1008608">
                <a:moveTo>
                  <a:pt x="0" y="504304"/>
                </a:moveTo>
                <a:cubicBezTo>
                  <a:pt x="0" y="225785"/>
                  <a:pt x="225785" y="0"/>
                  <a:pt x="504304" y="0"/>
                </a:cubicBezTo>
                <a:cubicBezTo>
                  <a:pt x="782823" y="0"/>
                  <a:pt x="1008608" y="225785"/>
                  <a:pt x="1008608" y="504304"/>
                </a:cubicBezTo>
                <a:cubicBezTo>
                  <a:pt x="1008608" y="782823"/>
                  <a:pt x="782823" y="1008608"/>
                  <a:pt x="504304" y="1008608"/>
                </a:cubicBezTo>
                <a:cubicBezTo>
                  <a:pt x="225785" y="1008608"/>
                  <a:pt x="0" y="782823"/>
                  <a:pt x="0" y="504304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757" tIns="166757" rIns="166757" bIns="16675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dirty="0"/>
              <a:t>ADULT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DAY CARE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7C6B671-7744-0203-F8F2-8550CE1FA853}"/>
              </a:ext>
            </a:extLst>
          </p:cNvPr>
          <p:cNvSpPr/>
          <p:nvPr/>
        </p:nvSpPr>
        <p:spPr>
          <a:xfrm>
            <a:off x="2493923" y="3054478"/>
            <a:ext cx="1077879" cy="1103601"/>
          </a:xfrm>
          <a:custGeom>
            <a:avLst/>
            <a:gdLst>
              <a:gd name="connsiteX0" fmla="*/ 0 w 1008608"/>
              <a:gd name="connsiteY0" fmla="*/ 504304 h 1008608"/>
              <a:gd name="connsiteX1" fmla="*/ 504304 w 1008608"/>
              <a:gd name="connsiteY1" fmla="*/ 0 h 1008608"/>
              <a:gd name="connsiteX2" fmla="*/ 1008608 w 1008608"/>
              <a:gd name="connsiteY2" fmla="*/ 504304 h 1008608"/>
              <a:gd name="connsiteX3" fmla="*/ 504304 w 1008608"/>
              <a:gd name="connsiteY3" fmla="*/ 1008608 h 1008608"/>
              <a:gd name="connsiteX4" fmla="*/ 0 w 1008608"/>
              <a:gd name="connsiteY4" fmla="*/ 504304 h 100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08" h="1008608">
                <a:moveTo>
                  <a:pt x="0" y="504304"/>
                </a:moveTo>
                <a:cubicBezTo>
                  <a:pt x="0" y="225785"/>
                  <a:pt x="225785" y="0"/>
                  <a:pt x="504304" y="0"/>
                </a:cubicBezTo>
                <a:cubicBezTo>
                  <a:pt x="782823" y="0"/>
                  <a:pt x="1008608" y="225785"/>
                  <a:pt x="1008608" y="504304"/>
                </a:cubicBezTo>
                <a:cubicBezTo>
                  <a:pt x="1008608" y="782823"/>
                  <a:pt x="782823" y="1008608"/>
                  <a:pt x="504304" y="1008608"/>
                </a:cubicBezTo>
                <a:cubicBezTo>
                  <a:pt x="225785" y="1008608"/>
                  <a:pt x="0" y="782823"/>
                  <a:pt x="0" y="504304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757" tIns="166757" rIns="166757" bIns="16675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dirty="0"/>
              <a:t>DURABLE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MEDICAL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dirty="0"/>
              <a:t>EQUIP</a:t>
            </a:r>
            <a:endParaRPr lang="en-US" sz="1500" kern="12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47822F3-1836-89B4-1C4C-DE38809E791A}"/>
              </a:ext>
            </a:extLst>
          </p:cNvPr>
          <p:cNvSpPr/>
          <p:nvPr/>
        </p:nvSpPr>
        <p:spPr>
          <a:xfrm>
            <a:off x="9385007" y="3079786"/>
            <a:ext cx="1077879" cy="1103601"/>
          </a:xfrm>
          <a:custGeom>
            <a:avLst/>
            <a:gdLst>
              <a:gd name="connsiteX0" fmla="*/ 0 w 1008608"/>
              <a:gd name="connsiteY0" fmla="*/ 504304 h 1008608"/>
              <a:gd name="connsiteX1" fmla="*/ 504304 w 1008608"/>
              <a:gd name="connsiteY1" fmla="*/ 0 h 1008608"/>
              <a:gd name="connsiteX2" fmla="*/ 1008608 w 1008608"/>
              <a:gd name="connsiteY2" fmla="*/ 504304 h 1008608"/>
              <a:gd name="connsiteX3" fmla="*/ 504304 w 1008608"/>
              <a:gd name="connsiteY3" fmla="*/ 1008608 h 1008608"/>
              <a:gd name="connsiteX4" fmla="*/ 0 w 1008608"/>
              <a:gd name="connsiteY4" fmla="*/ 504304 h 100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08" h="1008608">
                <a:moveTo>
                  <a:pt x="0" y="504304"/>
                </a:moveTo>
                <a:cubicBezTo>
                  <a:pt x="0" y="225785"/>
                  <a:pt x="225785" y="0"/>
                  <a:pt x="504304" y="0"/>
                </a:cubicBezTo>
                <a:cubicBezTo>
                  <a:pt x="782823" y="0"/>
                  <a:pt x="1008608" y="225785"/>
                  <a:pt x="1008608" y="504304"/>
                </a:cubicBezTo>
                <a:cubicBezTo>
                  <a:pt x="1008608" y="782823"/>
                  <a:pt x="782823" y="1008608"/>
                  <a:pt x="504304" y="1008608"/>
                </a:cubicBezTo>
                <a:cubicBezTo>
                  <a:pt x="225785" y="1008608"/>
                  <a:pt x="0" y="782823"/>
                  <a:pt x="0" y="504304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757" tIns="166757" rIns="166757" bIns="16675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dirty="0"/>
              <a:t>PAYING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BILLS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5E1313E-33DD-D76A-9BE6-4BEE07656F0A}"/>
              </a:ext>
            </a:extLst>
          </p:cNvPr>
          <p:cNvSpPr/>
          <p:nvPr/>
        </p:nvSpPr>
        <p:spPr>
          <a:xfrm>
            <a:off x="2553854" y="4940504"/>
            <a:ext cx="1077879" cy="1103601"/>
          </a:xfrm>
          <a:custGeom>
            <a:avLst/>
            <a:gdLst>
              <a:gd name="connsiteX0" fmla="*/ 0 w 1008608"/>
              <a:gd name="connsiteY0" fmla="*/ 504304 h 1008608"/>
              <a:gd name="connsiteX1" fmla="*/ 504304 w 1008608"/>
              <a:gd name="connsiteY1" fmla="*/ 0 h 1008608"/>
              <a:gd name="connsiteX2" fmla="*/ 1008608 w 1008608"/>
              <a:gd name="connsiteY2" fmla="*/ 504304 h 1008608"/>
              <a:gd name="connsiteX3" fmla="*/ 504304 w 1008608"/>
              <a:gd name="connsiteY3" fmla="*/ 1008608 h 1008608"/>
              <a:gd name="connsiteX4" fmla="*/ 0 w 1008608"/>
              <a:gd name="connsiteY4" fmla="*/ 504304 h 100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08" h="1008608">
                <a:moveTo>
                  <a:pt x="0" y="504304"/>
                </a:moveTo>
                <a:cubicBezTo>
                  <a:pt x="0" y="225785"/>
                  <a:pt x="225785" y="0"/>
                  <a:pt x="504304" y="0"/>
                </a:cubicBezTo>
                <a:cubicBezTo>
                  <a:pt x="782823" y="0"/>
                  <a:pt x="1008608" y="225785"/>
                  <a:pt x="1008608" y="504304"/>
                </a:cubicBezTo>
                <a:cubicBezTo>
                  <a:pt x="1008608" y="782823"/>
                  <a:pt x="782823" y="1008608"/>
                  <a:pt x="504304" y="1008608"/>
                </a:cubicBezTo>
                <a:cubicBezTo>
                  <a:pt x="225785" y="1008608"/>
                  <a:pt x="0" y="782823"/>
                  <a:pt x="0" y="504304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757" tIns="166757" rIns="166757" bIns="16675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dirty="0"/>
              <a:t>FRAUD</a:t>
            </a:r>
            <a:endParaRPr lang="en-US" sz="1500" kern="120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2782D9D-F54B-154E-8811-D032AA51B780}"/>
              </a:ext>
            </a:extLst>
          </p:cNvPr>
          <p:cNvSpPr/>
          <p:nvPr/>
        </p:nvSpPr>
        <p:spPr>
          <a:xfrm>
            <a:off x="9518761" y="4904046"/>
            <a:ext cx="1077879" cy="1103601"/>
          </a:xfrm>
          <a:custGeom>
            <a:avLst/>
            <a:gdLst>
              <a:gd name="connsiteX0" fmla="*/ 0 w 1008608"/>
              <a:gd name="connsiteY0" fmla="*/ 504304 h 1008608"/>
              <a:gd name="connsiteX1" fmla="*/ 504304 w 1008608"/>
              <a:gd name="connsiteY1" fmla="*/ 0 h 1008608"/>
              <a:gd name="connsiteX2" fmla="*/ 1008608 w 1008608"/>
              <a:gd name="connsiteY2" fmla="*/ 504304 h 1008608"/>
              <a:gd name="connsiteX3" fmla="*/ 504304 w 1008608"/>
              <a:gd name="connsiteY3" fmla="*/ 1008608 h 1008608"/>
              <a:gd name="connsiteX4" fmla="*/ 0 w 1008608"/>
              <a:gd name="connsiteY4" fmla="*/ 504304 h 100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08" h="1008608">
                <a:moveTo>
                  <a:pt x="0" y="504304"/>
                </a:moveTo>
                <a:cubicBezTo>
                  <a:pt x="0" y="225785"/>
                  <a:pt x="225785" y="0"/>
                  <a:pt x="504304" y="0"/>
                </a:cubicBezTo>
                <a:cubicBezTo>
                  <a:pt x="782823" y="0"/>
                  <a:pt x="1008608" y="225785"/>
                  <a:pt x="1008608" y="504304"/>
                </a:cubicBezTo>
                <a:cubicBezTo>
                  <a:pt x="1008608" y="782823"/>
                  <a:pt x="782823" y="1008608"/>
                  <a:pt x="504304" y="1008608"/>
                </a:cubicBezTo>
                <a:cubicBezTo>
                  <a:pt x="225785" y="1008608"/>
                  <a:pt x="0" y="782823"/>
                  <a:pt x="0" y="504304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757" tIns="166757" rIns="166757" bIns="166757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dirty="0"/>
              <a:t>IRA/401k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dirty="0"/>
              <a:t>RMDs</a:t>
            </a:r>
            <a:endParaRPr lang="en-US" sz="1500" kern="1200" dirty="0"/>
          </a:p>
        </p:txBody>
      </p:sp>
    </p:spTree>
    <p:extLst>
      <p:ext uri="{BB962C8B-B14F-4D97-AF65-F5344CB8AC3E}">
        <p14:creationId xmlns:p14="http://schemas.microsoft.com/office/powerpoint/2010/main" val="249434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1" grpId="0" animBg="1"/>
      <p:bldP spid="13" grpId="0" animBg="1"/>
      <p:bldP spid="15" grpId="0" animBg="1"/>
      <p:bldP spid="6" grpId="0" animBg="1"/>
      <p:bldP spid="7" grpId="0" animBg="1"/>
      <p:bldP spid="8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WHAT NEEDS TO BE IN THE PLAN?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65214" y="2690191"/>
            <a:ext cx="7495690" cy="32915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endParaRPr dirty="0"/>
          </a:p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45710E-41D0-4786-BC75-1E479F6F4797}"/>
              </a:ext>
            </a:extLst>
          </p:cNvPr>
          <p:cNvSpPr txBox="1"/>
          <p:nvPr/>
        </p:nvSpPr>
        <p:spPr>
          <a:xfrm>
            <a:off x="2099144" y="1637491"/>
            <a:ext cx="915428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t>What Kind of Care Do I Want?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t>What Kind of Plan Can I Afford?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solidFill>
                  <a:srgbClr val="9A5315"/>
                </a:solidFill>
                <a:latin typeface="Segoe Print"/>
              </a:rPr>
              <a:t>How Am I Going to Pay for Care?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t>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t>What are My Expectations from Others?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t>Do I Want to Use All My Money for Care?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t>Do I Want Money to Go to My Heirs, Charity, Legacy?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5BF309-EA96-4CA6-AE8D-A45E72208421}"/>
              </a:ext>
            </a:extLst>
          </p:cNvPr>
          <p:cNvSpPr txBox="1"/>
          <p:nvPr/>
        </p:nvSpPr>
        <p:spPr>
          <a:xfrm>
            <a:off x="8560904" y="6411737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t>©Cathy Sikorski, Esq  2022</a:t>
            </a:r>
          </a:p>
        </p:txBody>
      </p:sp>
    </p:spTree>
    <p:extLst>
      <p:ext uri="{BB962C8B-B14F-4D97-AF65-F5344CB8AC3E}">
        <p14:creationId xmlns:p14="http://schemas.microsoft.com/office/powerpoint/2010/main" val="10819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D2D1F-699C-FB8A-8831-4B7CA6209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.wmv">
            <a:hlinkClick r:id="" action="ppaction://media"/>
            <a:extLst>
              <a:ext uri="{FF2B5EF4-FFF2-40B4-BE49-F238E27FC236}">
                <a16:creationId xmlns:a16="http://schemas.microsoft.com/office/drawing/2014/main" id="{2E6F5656-080C-3F49-3CF4-770C89FA2A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6678" y="0"/>
            <a:ext cx="9144000" cy="6858000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8EECAF55-B4E3-E72B-8323-C9A166AD5CF5}"/>
              </a:ext>
            </a:extLst>
          </p:cNvPr>
          <p:cNvSpPr txBox="1">
            <a:spLocks noChangeArrowheads="1"/>
          </p:cNvSpPr>
          <p:nvPr/>
        </p:nvSpPr>
        <p:spPr>
          <a:xfrm>
            <a:off x="1951653" y="1676400"/>
            <a:ext cx="4876800" cy="11914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WHAT IS BEHIND DOOR NUMBER 2? 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algn="l"/>
            <a:endParaRPr lang="ru-RU" sz="35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37DDCAC0-5465-73DD-F77C-0D297400CD42}"/>
              </a:ext>
            </a:extLst>
          </p:cNvPr>
          <p:cNvSpPr txBox="1">
            <a:spLocks noChangeArrowheads="1"/>
          </p:cNvSpPr>
          <p:nvPr/>
        </p:nvSpPr>
        <p:spPr>
          <a:xfrm>
            <a:off x="2215264" y="3124201"/>
            <a:ext cx="3880736" cy="10461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8400" dirty="0">
              <a:solidFill>
                <a:srgbClr val="730E00">
                  <a:lumMod val="60000"/>
                  <a:lumOff val="40000"/>
                </a:srgbClr>
              </a:solidFill>
              <a:latin typeface="Calibri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ru-RU" sz="28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0" indent="0" algn="ctr">
              <a:buNone/>
            </a:pPr>
            <a:endParaRPr lang="ru-RU" sz="26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955AA7-9013-01C1-4170-93912101AD4D}"/>
              </a:ext>
            </a:extLst>
          </p:cNvPr>
          <p:cNvSpPr txBox="1"/>
          <p:nvPr/>
        </p:nvSpPr>
        <p:spPr>
          <a:xfrm>
            <a:off x="154689" y="6512560"/>
            <a:ext cx="13319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©Cathy Sikorski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6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ctrTitle" idx="4294967295"/>
          </p:nvPr>
        </p:nvSpPr>
        <p:spPr>
          <a:xfrm>
            <a:off x="2337400" y="1693834"/>
            <a:ext cx="7517200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4267" dirty="0"/>
              <a:t>WHY DON’T WE COLLABORATE?</a:t>
            </a:r>
            <a:endParaRPr sz="4267" dirty="0"/>
          </a:p>
        </p:txBody>
      </p:sp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2399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3869FF-91B5-9B6E-BD8C-94AB513F4ABD}"/>
              </a:ext>
            </a:extLst>
          </p:cNvPr>
          <p:cNvSpPr txBox="1"/>
          <p:nvPr/>
        </p:nvSpPr>
        <p:spPr>
          <a:xfrm rot="601284" flipH="1">
            <a:off x="365513" y="590202"/>
            <a:ext cx="5303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🔒</a:t>
            </a:r>
            <a:r>
              <a:rPr lang="en-US" sz="5400" b="1" kern="0" dirty="0"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Siloed Work</a:t>
            </a: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860213-6243-A347-2394-27B29FC14890}"/>
              </a:ext>
            </a:extLst>
          </p:cNvPr>
          <p:cNvSpPr txBox="1"/>
          <p:nvPr/>
        </p:nvSpPr>
        <p:spPr>
          <a:xfrm>
            <a:off x="6436705" y="484617"/>
            <a:ext cx="63815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🧠</a:t>
            </a:r>
            <a:r>
              <a:rPr lang="en-US" sz="4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Ego &amp; Identity</a:t>
            </a:r>
            <a:endParaRPr lang="en-US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5400" dirty="0">
              <a:latin typeface="Segoe UI Emoji" panose="020B0502040204020203" pitchFamily="34" charset="0"/>
              <a:ea typeface="Segoe UI Emoj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7E92E-EB6F-81A5-57B6-EBB506B38220}"/>
              </a:ext>
            </a:extLst>
          </p:cNvPr>
          <p:cNvSpPr txBox="1"/>
          <p:nvPr/>
        </p:nvSpPr>
        <p:spPr>
          <a:xfrm rot="727847">
            <a:off x="657889" y="3082707"/>
            <a:ext cx="86531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📞</a:t>
            </a:r>
            <a:r>
              <a:rPr lang="en-US" sz="4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Communication Barriers</a:t>
            </a:r>
            <a:endParaRPr lang="en-US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43615-B4C8-C817-0CF2-C05610D77817}"/>
              </a:ext>
            </a:extLst>
          </p:cNvPr>
          <p:cNvSpPr txBox="1"/>
          <p:nvPr/>
        </p:nvSpPr>
        <p:spPr>
          <a:xfrm>
            <a:off x="140180" y="5680797"/>
            <a:ext cx="100463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💸</a:t>
            </a:r>
            <a:r>
              <a:rPr lang="en-US" sz="4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Billing &amp; Compensation Conflicts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04B40-FA82-A057-8C33-2BE1FE29B19A}"/>
              </a:ext>
            </a:extLst>
          </p:cNvPr>
          <p:cNvSpPr txBox="1"/>
          <p:nvPr/>
        </p:nvSpPr>
        <p:spPr>
          <a:xfrm>
            <a:off x="852971" y="1523700"/>
            <a:ext cx="896912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💼</a:t>
            </a:r>
            <a:r>
              <a:rPr lang="en-US" sz="4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Unclear Roles &amp; Responsibilities</a:t>
            </a:r>
            <a:endParaRPr lang="en-US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5400" dirty="0">
              <a:latin typeface="Segoe UI Emoji" panose="020B0502040204020203" pitchFamily="34" charset="0"/>
              <a:ea typeface="Segoe UI Emoj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9A29B9-5E78-1C00-86B2-1AEE535A7F52}"/>
              </a:ext>
            </a:extLst>
          </p:cNvPr>
          <p:cNvSpPr txBox="1"/>
          <p:nvPr/>
        </p:nvSpPr>
        <p:spPr>
          <a:xfrm>
            <a:off x="7636238" y="2344617"/>
            <a:ext cx="4371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🕒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Time Constraints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7D227C-53DD-0376-9314-BAF5824A6883}"/>
              </a:ext>
            </a:extLst>
          </p:cNvPr>
          <p:cNvSpPr txBox="1"/>
          <p:nvPr/>
        </p:nvSpPr>
        <p:spPr>
          <a:xfrm rot="20960215">
            <a:off x="2483446" y="4257408"/>
            <a:ext cx="8565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❌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Lack of Trust or Past Bad Experiences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4650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9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B8CE8B-22ED-0EE3-1894-3135222FF406}"/>
              </a:ext>
            </a:extLst>
          </p:cNvPr>
          <p:cNvSpPr txBox="1"/>
          <p:nvPr/>
        </p:nvSpPr>
        <p:spPr>
          <a:xfrm>
            <a:off x="1369994" y="417630"/>
            <a:ext cx="9452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THE HURDLES OF COLLABORATION FOR EXPERTS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AB65F-B9DF-2A97-A26E-61F17BC92E7A}"/>
              </a:ext>
            </a:extLst>
          </p:cNvPr>
          <p:cNvSpPr txBox="1"/>
          <p:nvPr/>
        </p:nvSpPr>
        <p:spPr>
          <a:xfrm>
            <a:off x="1876926" y="1916055"/>
            <a:ext cx="762580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👵🏼</a:t>
            </a:r>
            <a:r>
              <a:rPr lang="en-US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Complex, Multi-Faceted Client Needs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📉</a:t>
            </a:r>
            <a:r>
              <a:rPr lang="en-US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Reactive vs. Proactive Mindset</a:t>
            </a:r>
          </a:p>
          <a:p>
            <a:r>
              <a:rPr lang="en-US" sz="32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💬</a:t>
            </a:r>
            <a:r>
              <a:rPr lang="en-US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Low Awareness of Each Other’s Value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🏢</a:t>
            </a:r>
            <a:r>
              <a:rPr lang="en-US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Different Regulatory Environments</a:t>
            </a:r>
          </a:p>
          <a:p>
            <a:r>
              <a:rPr lang="en-US" sz="32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💼</a:t>
            </a:r>
            <a:r>
              <a:rPr lang="en-US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Client Ownership Anxiety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🧭</a:t>
            </a:r>
            <a:r>
              <a:rPr lang="en-US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Lack of Coordinating Roles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719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77D1-7EDA-406C-23B9-20151A363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WHY DON’T OUR </a:t>
            </a:r>
            <a:r>
              <a:rPr lang="en-US" b="1" i="1" dirty="0"/>
              <a:t>CLIENTS</a:t>
            </a:r>
            <a:r>
              <a:rPr lang="en-US" b="1" dirty="0">
                <a:solidFill>
                  <a:srgbClr val="FF0000"/>
                </a:solidFill>
              </a:rPr>
              <a:t> WANT US TO COOPERATE WITH OTHER EXPERTS?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7204A-ED63-5651-3645-9E7141474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Privacy and Confidentiality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Maintaining Control Over Decisions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Trust and Transparency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Cost Concerns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Avoiding Conflicting Advice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Protection Against Pressure or Bias</a:t>
            </a:r>
          </a:p>
          <a:p>
            <a:pPr marL="0" indent="0" algn="ctr">
              <a:buNone/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Managing Family Dynamics</a:t>
            </a:r>
          </a:p>
          <a:p>
            <a:pPr marL="0" indent="0" algn="ctr">
              <a:buNone/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Demonstrating the Benefits Clearly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33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12EF-FD9D-40C7-6435-AECA39E4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THE CONVERSATION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2D024-DF3B-BCD1-B603-CBFA0622A2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93718"/>
            <a:ext cx="481584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HOW TO START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  Ask Questions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How Can I Help Your Clients? 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  Use Yourself As the Story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  Ask for Help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Be a Resource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   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5A9CA-355A-46C2-0C06-660C88E9B83F}"/>
              </a:ext>
            </a:extLst>
          </p:cNvPr>
          <p:cNvSpPr txBox="1"/>
          <p:nvPr/>
        </p:nvSpPr>
        <p:spPr>
          <a:xfrm flipH="1">
            <a:off x="8115299" y="6172200"/>
            <a:ext cx="3803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dirty="0">
                <a:solidFill>
                  <a:srgbClr val="9A5315"/>
                </a:solidFill>
                <a:latin typeface="Segoe Print"/>
              </a:rPr>
              <a:t>©Cathy Sikorski, Esq 2022</a:t>
            </a:r>
            <a:r>
              <a:rPr lang="en-US" sz="2800" dirty="0">
                <a:solidFill>
                  <a:srgbClr val="9A5315"/>
                </a:solidFill>
                <a:latin typeface="Segoe Print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4837CA-3DE8-605D-1058-107083660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97" y="1293718"/>
            <a:ext cx="2381250" cy="1581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251394-E8BF-B4E1-25B5-1CD5070D4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3218" y="3619122"/>
            <a:ext cx="3034501" cy="22758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9C12FF-F701-C0B6-D542-32B310382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759055" y="3698115"/>
            <a:ext cx="2411128" cy="1808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BD874A-C5A3-28EA-3BCD-A82938345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089" y="1293718"/>
            <a:ext cx="2985949" cy="2239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30669D-D58C-6465-0E95-7A025E4E1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801" y="3607386"/>
            <a:ext cx="3952068" cy="296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1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61F47-2F74-3C95-54FF-3835AAD98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.wmv">
            <a:hlinkClick r:id="" action="ppaction://media"/>
            <a:extLst>
              <a:ext uri="{FF2B5EF4-FFF2-40B4-BE49-F238E27FC236}">
                <a16:creationId xmlns:a16="http://schemas.microsoft.com/office/drawing/2014/main" id="{717C8E25-92B5-4331-8D79-EDFFC4BAD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6678" y="0"/>
            <a:ext cx="9144000" cy="6858000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1F4C2710-F75E-83C6-6D27-E235471EB683}"/>
              </a:ext>
            </a:extLst>
          </p:cNvPr>
          <p:cNvSpPr txBox="1">
            <a:spLocks noChangeArrowheads="1"/>
          </p:cNvSpPr>
          <p:nvPr/>
        </p:nvSpPr>
        <p:spPr>
          <a:xfrm>
            <a:off x="1951653" y="1676400"/>
            <a:ext cx="4876800" cy="11914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WHAT IS BEHIND DOOR NUMBER 3? 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algn="l"/>
            <a:endParaRPr lang="ru-RU" sz="35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6C886326-B972-1168-A980-8EF914C10903}"/>
              </a:ext>
            </a:extLst>
          </p:cNvPr>
          <p:cNvSpPr txBox="1">
            <a:spLocks noChangeArrowheads="1"/>
          </p:cNvSpPr>
          <p:nvPr/>
        </p:nvSpPr>
        <p:spPr>
          <a:xfrm>
            <a:off x="2215264" y="3124201"/>
            <a:ext cx="3880736" cy="10461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8400" dirty="0">
              <a:solidFill>
                <a:srgbClr val="730E00">
                  <a:lumMod val="60000"/>
                  <a:lumOff val="40000"/>
                </a:srgbClr>
              </a:solidFill>
              <a:latin typeface="Calibri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ru-RU" sz="28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0" indent="0" algn="ctr">
              <a:buNone/>
            </a:pPr>
            <a:endParaRPr lang="ru-RU" sz="26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449EE-D3A9-2A16-CC66-4EF889489A16}"/>
              </a:ext>
            </a:extLst>
          </p:cNvPr>
          <p:cNvSpPr txBox="1"/>
          <p:nvPr/>
        </p:nvSpPr>
        <p:spPr>
          <a:xfrm>
            <a:off x="154689" y="6512560"/>
            <a:ext cx="13319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©Cathy Sikorski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77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012707"/>
            <a:ext cx="9170296" cy="3113457"/>
          </a:xfrm>
        </p:spPr>
        <p:txBody>
          <a:bodyPr>
            <a:normAutofit/>
          </a:bodyPr>
          <a:lstStyle/>
          <a:p>
            <a:pPr marR="0" lvl="0" rtl="0"/>
            <a:r>
              <a:rPr lang="en-US" sz="4800" b="1" i="0" u="none" strike="noStrike" baseline="0" dirty="0">
                <a:solidFill>
                  <a:srgbClr val="00B050"/>
                </a:solidFill>
                <a:latin typeface="Times New Roman" panose="02020603050405020304" pitchFamily="18" charset="0"/>
              </a:rPr>
              <a:t>RECOGNIZE </a:t>
            </a:r>
          </a:p>
          <a:p>
            <a:pPr marR="0" lvl="0" algn="ctr" rtl="0"/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REACH OUT</a:t>
            </a:r>
          </a:p>
          <a:p>
            <a:pPr lvl="8" algn="ctr"/>
            <a:r>
              <a:rPr lang="en-US" sz="4800" b="1" i="0" u="none" strike="noStrike" baseline="0" dirty="0">
                <a:solidFill>
                  <a:srgbClr val="00B050"/>
                </a:solidFill>
                <a:latin typeface="Times New Roman" panose="02020603050405020304" pitchFamily="18" charset="0"/>
              </a:rPr>
              <a:t>RESOURCE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AAB23-4AD4-4776-B10B-E62330C525F0}"/>
              </a:ext>
            </a:extLst>
          </p:cNvPr>
          <p:cNvSpPr txBox="1"/>
          <p:nvPr/>
        </p:nvSpPr>
        <p:spPr>
          <a:xfrm>
            <a:off x="8679051" y="6354305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©Cathy Sikorski 2019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89CBF6-D914-33E3-3950-3479852F040A}"/>
              </a:ext>
            </a:extLst>
          </p:cNvPr>
          <p:cNvSpPr/>
          <p:nvPr/>
        </p:nvSpPr>
        <p:spPr>
          <a:xfrm>
            <a:off x="1348547" y="494765"/>
            <a:ext cx="9494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0" u="none" strike="noStrike" cap="none" spc="0" baseline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HOW CAN WE DO BETTER?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583AFE-0CFD-A8EA-EBC2-18B88A8154B0}"/>
              </a:ext>
            </a:extLst>
          </p:cNvPr>
          <p:cNvSpPr txBox="1"/>
          <p:nvPr/>
        </p:nvSpPr>
        <p:spPr>
          <a:xfrm>
            <a:off x="609600" y="1646236"/>
            <a:ext cx="1120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FOR ALL OF US, CLIENTS, PARTNERS IN THE INDUSTRY, OUR COMMUNITIES?</a:t>
            </a:r>
          </a:p>
        </p:txBody>
      </p:sp>
    </p:spTree>
    <p:extLst>
      <p:ext uri="{BB962C8B-B14F-4D97-AF65-F5344CB8AC3E}">
        <p14:creationId xmlns:p14="http://schemas.microsoft.com/office/powerpoint/2010/main" val="2935579262"/>
      </p:ext>
    </p:extLst>
  </p:cSld>
  <p:clrMapOvr>
    <a:masterClrMapping/>
  </p:clrMapOvr>
  <p:transition spd="med">
    <p:pull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CD486-DC69-1BF6-004A-3C9F5183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28701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WHY DO WE NEED TO COLLABORATE? </a:t>
            </a:r>
            <a:br>
              <a:rPr lang="ru-RU" sz="9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82CFCB-5E88-4CDF-C853-738B8715F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259" y="2714324"/>
            <a:ext cx="6014156" cy="3382963"/>
          </a:xfrm>
        </p:spPr>
      </p:pic>
    </p:spTree>
    <p:extLst>
      <p:ext uri="{BB962C8B-B14F-4D97-AF65-F5344CB8AC3E}">
        <p14:creationId xmlns:p14="http://schemas.microsoft.com/office/powerpoint/2010/main" val="174436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5"/>
          <p:cNvSpPr>
            <a:spLocks/>
          </p:cNvSpPr>
          <p:nvPr/>
        </p:nvSpPr>
        <p:spPr bwMode="auto">
          <a:xfrm>
            <a:off x="6444949" y="1446783"/>
            <a:ext cx="2596826" cy="2051871"/>
          </a:xfrm>
          <a:custGeom>
            <a:avLst/>
            <a:gdLst>
              <a:gd name="T0" fmla="*/ 285 w 559"/>
              <a:gd name="T1" fmla="*/ 442 h 442"/>
              <a:gd name="T2" fmla="*/ 210 w 559"/>
              <a:gd name="T3" fmla="*/ 415 h 442"/>
              <a:gd name="T4" fmla="*/ 145 w 559"/>
              <a:gd name="T5" fmla="*/ 335 h 442"/>
              <a:gd name="T6" fmla="*/ 79 w 559"/>
              <a:gd name="T7" fmla="*/ 379 h 442"/>
              <a:gd name="T8" fmla="*/ 3 w 559"/>
              <a:gd name="T9" fmla="*/ 355 h 442"/>
              <a:gd name="T10" fmla="*/ 0 w 559"/>
              <a:gd name="T11" fmla="*/ 350 h 442"/>
              <a:gd name="T12" fmla="*/ 492 w 559"/>
              <a:gd name="T13" fmla="*/ 0 h 442"/>
              <a:gd name="T14" fmla="*/ 495 w 559"/>
              <a:gd name="T15" fmla="*/ 1 h 442"/>
              <a:gd name="T16" fmla="*/ 496 w 559"/>
              <a:gd name="T17" fmla="*/ 90 h 442"/>
              <a:gd name="T18" fmla="*/ 500 w 559"/>
              <a:gd name="T19" fmla="*/ 94 h 442"/>
              <a:gd name="T20" fmla="*/ 500 w 559"/>
              <a:gd name="T21" fmla="*/ 213 h 442"/>
              <a:gd name="T22" fmla="*/ 496 w 559"/>
              <a:gd name="T23" fmla="*/ 217 h 442"/>
              <a:gd name="T24" fmla="*/ 492 w 559"/>
              <a:gd name="T25" fmla="*/ 302 h 442"/>
              <a:gd name="T26" fmla="*/ 489 w 559"/>
              <a:gd name="T27" fmla="*/ 302 h 442"/>
              <a:gd name="T28" fmla="*/ 481 w 559"/>
              <a:gd name="T29" fmla="*/ 303 h 442"/>
              <a:gd name="T30" fmla="*/ 477 w 559"/>
              <a:gd name="T31" fmla="*/ 303 h 442"/>
              <a:gd name="T32" fmla="*/ 468 w 559"/>
              <a:gd name="T33" fmla="*/ 304 h 442"/>
              <a:gd name="T34" fmla="*/ 461 w 559"/>
              <a:gd name="T35" fmla="*/ 305 h 442"/>
              <a:gd name="T36" fmla="*/ 455 w 559"/>
              <a:gd name="T37" fmla="*/ 306 h 442"/>
              <a:gd name="T38" fmla="*/ 446 w 559"/>
              <a:gd name="T39" fmla="*/ 308 h 442"/>
              <a:gd name="T40" fmla="*/ 442 w 559"/>
              <a:gd name="T41" fmla="*/ 309 h 442"/>
              <a:gd name="T42" fmla="*/ 434 w 559"/>
              <a:gd name="T43" fmla="*/ 312 h 442"/>
              <a:gd name="T44" fmla="*/ 425 w 559"/>
              <a:gd name="T45" fmla="*/ 315 h 442"/>
              <a:gd name="T46" fmla="*/ 417 w 559"/>
              <a:gd name="T47" fmla="*/ 318 h 442"/>
              <a:gd name="T48" fmla="*/ 409 w 559"/>
              <a:gd name="T49" fmla="*/ 321 h 442"/>
              <a:gd name="T50" fmla="*/ 401 w 559"/>
              <a:gd name="T51" fmla="*/ 325 h 442"/>
              <a:gd name="T52" fmla="*/ 393 w 559"/>
              <a:gd name="T53" fmla="*/ 328 h 442"/>
              <a:gd name="T54" fmla="*/ 385 w 559"/>
              <a:gd name="T55" fmla="*/ 333 h 442"/>
              <a:gd name="T56" fmla="*/ 378 w 559"/>
              <a:gd name="T57" fmla="*/ 337 h 442"/>
              <a:gd name="T58" fmla="*/ 371 w 559"/>
              <a:gd name="T59" fmla="*/ 342 h 442"/>
              <a:gd name="T60" fmla="*/ 364 w 559"/>
              <a:gd name="T61" fmla="*/ 347 h 442"/>
              <a:gd name="T62" fmla="*/ 357 w 559"/>
              <a:gd name="T63" fmla="*/ 352 h 442"/>
              <a:gd name="T64" fmla="*/ 350 w 559"/>
              <a:gd name="T65" fmla="*/ 358 h 442"/>
              <a:gd name="T66" fmla="*/ 344 w 559"/>
              <a:gd name="T67" fmla="*/ 363 h 442"/>
              <a:gd name="T68" fmla="*/ 338 w 559"/>
              <a:gd name="T69" fmla="*/ 369 h 442"/>
              <a:gd name="T70" fmla="*/ 289 w 559"/>
              <a:gd name="T71" fmla="*/ 44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9" h="442">
                <a:moveTo>
                  <a:pt x="286" y="442"/>
                </a:moveTo>
                <a:cubicBezTo>
                  <a:pt x="285" y="442"/>
                  <a:pt x="285" y="442"/>
                  <a:pt x="285" y="442"/>
                </a:cubicBezTo>
                <a:cubicBezTo>
                  <a:pt x="213" y="420"/>
                  <a:pt x="213" y="420"/>
                  <a:pt x="213" y="420"/>
                </a:cubicBezTo>
                <a:cubicBezTo>
                  <a:pt x="211" y="419"/>
                  <a:pt x="210" y="417"/>
                  <a:pt x="210" y="415"/>
                </a:cubicBezTo>
                <a:cubicBezTo>
                  <a:pt x="211" y="411"/>
                  <a:pt x="212" y="406"/>
                  <a:pt x="212" y="402"/>
                </a:cubicBezTo>
                <a:cubicBezTo>
                  <a:pt x="212" y="365"/>
                  <a:pt x="182" y="335"/>
                  <a:pt x="145" y="335"/>
                </a:cubicBezTo>
                <a:cubicBezTo>
                  <a:pt x="118" y="335"/>
                  <a:pt x="93" y="351"/>
                  <a:pt x="83" y="376"/>
                </a:cubicBezTo>
                <a:cubicBezTo>
                  <a:pt x="82" y="378"/>
                  <a:pt x="81" y="379"/>
                  <a:pt x="79" y="379"/>
                </a:cubicBezTo>
                <a:cubicBezTo>
                  <a:pt x="79" y="379"/>
                  <a:pt x="78" y="379"/>
                  <a:pt x="78" y="378"/>
                </a:cubicBezTo>
                <a:cubicBezTo>
                  <a:pt x="3" y="355"/>
                  <a:pt x="3" y="355"/>
                  <a:pt x="3" y="355"/>
                </a:cubicBezTo>
                <a:cubicBezTo>
                  <a:pt x="2" y="355"/>
                  <a:pt x="1" y="354"/>
                  <a:pt x="0" y="353"/>
                </a:cubicBezTo>
                <a:cubicBezTo>
                  <a:pt x="0" y="352"/>
                  <a:pt x="0" y="351"/>
                  <a:pt x="0" y="350"/>
                </a:cubicBezTo>
                <a:cubicBezTo>
                  <a:pt x="37" y="249"/>
                  <a:pt x="103" y="162"/>
                  <a:pt x="191" y="99"/>
                </a:cubicBezTo>
                <a:cubicBezTo>
                  <a:pt x="280" y="36"/>
                  <a:pt x="384" y="2"/>
                  <a:pt x="492" y="0"/>
                </a:cubicBezTo>
                <a:cubicBezTo>
                  <a:pt x="492" y="0"/>
                  <a:pt x="492" y="0"/>
                  <a:pt x="492" y="0"/>
                </a:cubicBezTo>
                <a:cubicBezTo>
                  <a:pt x="493" y="0"/>
                  <a:pt x="494" y="0"/>
                  <a:pt x="495" y="1"/>
                </a:cubicBezTo>
                <a:cubicBezTo>
                  <a:pt x="495" y="2"/>
                  <a:pt x="496" y="3"/>
                  <a:pt x="496" y="4"/>
                </a:cubicBezTo>
                <a:cubicBezTo>
                  <a:pt x="496" y="90"/>
                  <a:pt x="496" y="90"/>
                  <a:pt x="496" y="90"/>
                </a:cubicBezTo>
                <a:cubicBezTo>
                  <a:pt x="496" y="93"/>
                  <a:pt x="498" y="94"/>
                  <a:pt x="500" y="94"/>
                </a:cubicBezTo>
                <a:cubicBezTo>
                  <a:pt x="500" y="94"/>
                  <a:pt x="500" y="94"/>
                  <a:pt x="500" y="94"/>
                </a:cubicBezTo>
                <a:cubicBezTo>
                  <a:pt x="533" y="95"/>
                  <a:pt x="559" y="121"/>
                  <a:pt x="559" y="154"/>
                </a:cubicBezTo>
                <a:cubicBezTo>
                  <a:pt x="559" y="186"/>
                  <a:pt x="533" y="213"/>
                  <a:pt x="500" y="213"/>
                </a:cubicBezTo>
                <a:cubicBezTo>
                  <a:pt x="500" y="213"/>
                  <a:pt x="500" y="213"/>
                  <a:pt x="500" y="213"/>
                </a:cubicBezTo>
                <a:cubicBezTo>
                  <a:pt x="498" y="213"/>
                  <a:pt x="496" y="214"/>
                  <a:pt x="496" y="217"/>
                </a:cubicBezTo>
                <a:cubicBezTo>
                  <a:pt x="496" y="298"/>
                  <a:pt x="496" y="298"/>
                  <a:pt x="496" y="298"/>
                </a:cubicBezTo>
                <a:cubicBezTo>
                  <a:pt x="496" y="300"/>
                  <a:pt x="494" y="302"/>
                  <a:pt x="492" y="302"/>
                </a:cubicBezTo>
                <a:cubicBezTo>
                  <a:pt x="491" y="302"/>
                  <a:pt x="491" y="302"/>
                  <a:pt x="491" y="302"/>
                </a:cubicBezTo>
                <a:cubicBezTo>
                  <a:pt x="490" y="302"/>
                  <a:pt x="489" y="302"/>
                  <a:pt x="489" y="302"/>
                </a:cubicBezTo>
                <a:cubicBezTo>
                  <a:pt x="487" y="302"/>
                  <a:pt x="487" y="302"/>
                  <a:pt x="487" y="302"/>
                </a:cubicBezTo>
                <a:cubicBezTo>
                  <a:pt x="485" y="303"/>
                  <a:pt x="483" y="303"/>
                  <a:pt x="481" y="303"/>
                </a:cubicBezTo>
                <a:cubicBezTo>
                  <a:pt x="481" y="303"/>
                  <a:pt x="480" y="303"/>
                  <a:pt x="479" y="303"/>
                </a:cubicBezTo>
                <a:cubicBezTo>
                  <a:pt x="477" y="303"/>
                  <a:pt x="477" y="303"/>
                  <a:pt x="477" y="303"/>
                </a:cubicBezTo>
                <a:cubicBezTo>
                  <a:pt x="476" y="303"/>
                  <a:pt x="474" y="303"/>
                  <a:pt x="472" y="304"/>
                </a:cubicBezTo>
                <a:cubicBezTo>
                  <a:pt x="472" y="304"/>
                  <a:pt x="468" y="304"/>
                  <a:pt x="468" y="304"/>
                </a:cubicBezTo>
                <a:cubicBezTo>
                  <a:pt x="466" y="305"/>
                  <a:pt x="465" y="305"/>
                  <a:pt x="464" y="305"/>
                </a:cubicBezTo>
                <a:cubicBezTo>
                  <a:pt x="463" y="305"/>
                  <a:pt x="462" y="305"/>
                  <a:pt x="461" y="305"/>
                </a:cubicBezTo>
                <a:cubicBezTo>
                  <a:pt x="459" y="306"/>
                  <a:pt x="459" y="306"/>
                  <a:pt x="459" y="306"/>
                </a:cubicBezTo>
                <a:cubicBezTo>
                  <a:pt x="457" y="306"/>
                  <a:pt x="456" y="306"/>
                  <a:pt x="455" y="306"/>
                </a:cubicBezTo>
                <a:cubicBezTo>
                  <a:pt x="454" y="307"/>
                  <a:pt x="450" y="308"/>
                  <a:pt x="450" y="308"/>
                </a:cubicBezTo>
                <a:cubicBezTo>
                  <a:pt x="448" y="308"/>
                  <a:pt x="447" y="308"/>
                  <a:pt x="446" y="308"/>
                </a:cubicBezTo>
                <a:cubicBezTo>
                  <a:pt x="445" y="309"/>
                  <a:pt x="444" y="309"/>
                  <a:pt x="443" y="309"/>
                </a:cubicBezTo>
                <a:cubicBezTo>
                  <a:pt x="442" y="309"/>
                  <a:pt x="442" y="309"/>
                  <a:pt x="442" y="309"/>
                </a:cubicBezTo>
                <a:cubicBezTo>
                  <a:pt x="440" y="310"/>
                  <a:pt x="439" y="310"/>
                  <a:pt x="438" y="311"/>
                </a:cubicBezTo>
                <a:cubicBezTo>
                  <a:pt x="436" y="311"/>
                  <a:pt x="435" y="311"/>
                  <a:pt x="434" y="312"/>
                </a:cubicBezTo>
                <a:cubicBezTo>
                  <a:pt x="432" y="312"/>
                  <a:pt x="431" y="313"/>
                  <a:pt x="429" y="313"/>
                </a:cubicBezTo>
                <a:cubicBezTo>
                  <a:pt x="428" y="314"/>
                  <a:pt x="426" y="314"/>
                  <a:pt x="425" y="315"/>
                </a:cubicBezTo>
                <a:cubicBezTo>
                  <a:pt x="424" y="315"/>
                  <a:pt x="422" y="316"/>
                  <a:pt x="421" y="316"/>
                </a:cubicBezTo>
                <a:cubicBezTo>
                  <a:pt x="420" y="317"/>
                  <a:pt x="418" y="317"/>
                  <a:pt x="417" y="318"/>
                </a:cubicBezTo>
                <a:cubicBezTo>
                  <a:pt x="415" y="318"/>
                  <a:pt x="414" y="319"/>
                  <a:pt x="413" y="319"/>
                </a:cubicBezTo>
                <a:cubicBezTo>
                  <a:pt x="412" y="320"/>
                  <a:pt x="410" y="320"/>
                  <a:pt x="409" y="321"/>
                </a:cubicBezTo>
                <a:cubicBezTo>
                  <a:pt x="407" y="322"/>
                  <a:pt x="406" y="322"/>
                  <a:pt x="405" y="323"/>
                </a:cubicBezTo>
                <a:cubicBezTo>
                  <a:pt x="404" y="323"/>
                  <a:pt x="402" y="324"/>
                  <a:pt x="401" y="325"/>
                </a:cubicBezTo>
                <a:cubicBezTo>
                  <a:pt x="400" y="325"/>
                  <a:pt x="398" y="326"/>
                  <a:pt x="397" y="326"/>
                </a:cubicBezTo>
                <a:cubicBezTo>
                  <a:pt x="396" y="327"/>
                  <a:pt x="394" y="328"/>
                  <a:pt x="393" y="328"/>
                </a:cubicBezTo>
                <a:cubicBezTo>
                  <a:pt x="392" y="329"/>
                  <a:pt x="391" y="330"/>
                  <a:pt x="390" y="330"/>
                </a:cubicBezTo>
                <a:cubicBezTo>
                  <a:pt x="388" y="331"/>
                  <a:pt x="387" y="332"/>
                  <a:pt x="385" y="333"/>
                </a:cubicBezTo>
                <a:cubicBezTo>
                  <a:pt x="383" y="334"/>
                  <a:pt x="383" y="334"/>
                  <a:pt x="383" y="334"/>
                </a:cubicBezTo>
                <a:cubicBezTo>
                  <a:pt x="381" y="335"/>
                  <a:pt x="379" y="336"/>
                  <a:pt x="378" y="337"/>
                </a:cubicBezTo>
                <a:cubicBezTo>
                  <a:pt x="375" y="339"/>
                  <a:pt x="375" y="339"/>
                  <a:pt x="375" y="339"/>
                </a:cubicBezTo>
                <a:cubicBezTo>
                  <a:pt x="374" y="340"/>
                  <a:pt x="372" y="341"/>
                  <a:pt x="371" y="342"/>
                </a:cubicBezTo>
                <a:cubicBezTo>
                  <a:pt x="368" y="344"/>
                  <a:pt x="368" y="344"/>
                  <a:pt x="368" y="344"/>
                </a:cubicBezTo>
                <a:cubicBezTo>
                  <a:pt x="367" y="345"/>
                  <a:pt x="365" y="346"/>
                  <a:pt x="364" y="347"/>
                </a:cubicBezTo>
                <a:cubicBezTo>
                  <a:pt x="363" y="347"/>
                  <a:pt x="362" y="348"/>
                  <a:pt x="361" y="349"/>
                </a:cubicBezTo>
                <a:cubicBezTo>
                  <a:pt x="360" y="350"/>
                  <a:pt x="358" y="351"/>
                  <a:pt x="357" y="352"/>
                </a:cubicBezTo>
                <a:cubicBezTo>
                  <a:pt x="355" y="354"/>
                  <a:pt x="355" y="354"/>
                  <a:pt x="355" y="354"/>
                </a:cubicBezTo>
                <a:cubicBezTo>
                  <a:pt x="353" y="355"/>
                  <a:pt x="352" y="356"/>
                  <a:pt x="350" y="358"/>
                </a:cubicBezTo>
                <a:cubicBezTo>
                  <a:pt x="349" y="359"/>
                  <a:pt x="349" y="359"/>
                  <a:pt x="349" y="359"/>
                </a:cubicBezTo>
                <a:cubicBezTo>
                  <a:pt x="347" y="360"/>
                  <a:pt x="345" y="362"/>
                  <a:pt x="344" y="363"/>
                </a:cubicBezTo>
                <a:cubicBezTo>
                  <a:pt x="343" y="364"/>
                  <a:pt x="343" y="364"/>
                  <a:pt x="343" y="364"/>
                </a:cubicBezTo>
                <a:cubicBezTo>
                  <a:pt x="341" y="366"/>
                  <a:pt x="339" y="368"/>
                  <a:pt x="338" y="369"/>
                </a:cubicBezTo>
                <a:cubicBezTo>
                  <a:pt x="337" y="370"/>
                  <a:pt x="337" y="370"/>
                  <a:pt x="337" y="370"/>
                </a:cubicBezTo>
                <a:cubicBezTo>
                  <a:pt x="317" y="390"/>
                  <a:pt x="301" y="414"/>
                  <a:pt x="289" y="440"/>
                </a:cubicBezTo>
                <a:cubicBezTo>
                  <a:pt x="289" y="441"/>
                  <a:pt x="287" y="442"/>
                  <a:pt x="286" y="44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6"/>
          <p:cNvSpPr>
            <a:spLocks/>
          </p:cNvSpPr>
          <p:nvPr/>
        </p:nvSpPr>
        <p:spPr bwMode="auto">
          <a:xfrm>
            <a:off x="8808135" y="1412792"/>
            <a:ext cx="2309343" cy="2148225"/>
          </a:xfrm>
          <a:custGeom>
            <a:avLst/>
            <a:gdLst>
              <a:gd name="T0" fmla="*/ 353 w 497"/>
              <a:gd name="T1" fmla="*/ 463 h 463"/>
              <a:gd name="T2" fmla="*/ 296 w 497"/>
              <a:gd name="T3" fmla="*/ 420 h 463"/>
              <a:gd name="T4" fmla="*/ 295 w 497"/>
              <a:gd name="T5" fmla="*/ 418 h 463"/>
              <a:gd name="T6" fmla="*/ 293 w 497"/>
              <a:gd name="T7" fmla="*/ 417 h 463"/>
              <a:gd name="T8" fmla="*/ 291 w 497"/>
              <a:gd name="T9" fmla="*/ 417 h 463"/>
              <a:gd name="T10" fmla="*/ 211 w 497"/>
              <a:gd name="T11" fmla="*/ 442 h 463"/>
              <a:gd name="T12" fmla="*/ 210 w 497"/>
              <a:gd name="T13" fmla="*/ 442 h 463"/>
              <a:gd name="T14" fmla="*/ 207 w 497"/>
              <a:gd name="T15" fmla="*/ 440 h 463"/>
              <a:gd name="T16" fmla="*/ 5 w 497"/>
              <a:gd name="T17" fmla="*/ 302 h 463"/>
              <a:gd name="T18" fmla="*/ 4 w 497"/>
              <a:gd name="T19" fmla="*/ 302 h 463"/>
              <a:gd name="T20" fmla="*/ 0 w 497"/>
              <a:gd name="T21" fmla="*/ 298 h 463"/>
              <a:gd name="T22" fmla="*/ 0 w 497"/>
              <a:gd name="T23" fmla="*/ 224 h 463"/>
              <a:gd name="T24" fmla="*/ 3 w 497"/>
              <a:gd name="T25" fmla="*/ 220 h 463"/>
              <a:gd name="T26" fmla="*/ 63 w 497"/>
              <a:gd name="T27" fmla="*/ 154 h 463"/>
              <a:gd name="T28" fmla="*/ 3 w 497"/>
              <a:gd name="T29" fmla="*/ 87 h 463"/>
              <a:gd name="T30" fmla="*/ 0 w 497"/>
              <a:gd name="T31" fmla="*/ 83 h 463"/>
              <a:gd name="T32" fmla="*/ 0 w 497"/>
              <a:gd name="T33" fmla="*/ 4 h 463"/>
              <a:gd name="T34" fmla="*/ 4 w 497"/>
              <a:gd name="T35" fmla="*/ 0 h 463"/>
              <a:gd name="T36" fmla="*/ 4 w 497"/>
              <a:gd name="T37" fmla="*/ 0 h 463"/>
              <a:gd name="T38" fmla="*/ 5 w 497"/>
              <a:gd name="T39" fmla="*/ 0 h 463"/>
              <a:gd name="T40" fmla="*/ 496 w 497"/>
              <a:gd name="T41" fmla="*/ 350 h 463"/>
              <a:gd name="T42" fmla="*/ 496 w 497"/>
              <a:gd name="T43" fmla="*/ 354 h 463"/>
              <a:gd name="T44" fmla="*/ 494 w 497"/>
              <a:gd name="T45" fmla="*/ 356 h 463"/>
              <a:gd name="T46" fmla="*/ 412 w 497"/>
              <a:gd name="T47" fmla="*/ 381 h 463"/>
              <a:gd name="T48" fmla="*/ 410 w 497"/>
              <a:gd name="T49" fmla="*/ 383 h 463"/>
              <a:gd name="T50" fmla="*/ 409 w 497"/>
              <a:gd name="T51" fmla="*/ 386 h 463"/>
              <a:gd name="T52" fmla="*/ 412 w 497"/>
              <a:gd name="T53" fmla="*/ 404 h 463"/>
              <a:gd name="T54" fmla="*/ 353 w 497"/>
              <a:gd name="T55" fmla="*/ 463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7" h="463">
                <a:moveTo>
                  <a:pt x="353" y="463"/>
                </a:moveTo>
                <a:cubicBezTo>
                  <a:pt x="327" y="463"/>
                  <a:pt x="304" y="446"/>
                  <a:pt x="296" y="420"/>
                </a:cubicBezTo>
                <a:cubicBezTo>
                  <a:pt x="296" y="419"/>
                  <a:pt x="295" y="418"/>
                  <a:pt x="295" y="418"/>
                </a:cubicBezTo>
                <a:cubicBezTo>
                  <a:pt x="294" y="417"/>
                  <a:pt x="293" y="417"/>
                  <a:pt x="293" y="417"/>
                </a:cubicBezTo>
                <a:cubicBezTo>
                  <a:pt x="292" y="417"/>
                  <a:pt x="292" y="417"/>
                  <a:pt x="291" y="417"/>
                </a:cubicBezTo>
                <a:cubicBezTo>
                  <a:pt x="211" y="442"/>
                  <a:pt x="211" y="442"/>
                  <a:pt x="211" y="442"/>
                </a:cubicBezTo>
                <a:cubicBezTo>
                  <a:pt x="211" y="442"/>
                  <a:pt x="211" y="442"/>
                  <a:pt x="210" y="442"/>
                </a:cubicBezTo>
                <a:cubicBezTo>
                  <a:pt x="209" y="442"/>
                  <a:pt x="207" y="441"/>
                  <a:pt x="207" y="440"/>
                </a:cubicBezTo>
                <a:cubicBezTo>
                  <a:pt x="171" y="360"/>
                  <a:pt x="92" y="306"/>
                  <a:pt x="5" y="302"/>
                </a:cubicBezTo>
                <a:cubicBezTo>
                  <a:pt x="4" y="302"/>
                  <a:pt x="4" y="302"/>
                  <a:pt x="4" y="302"/>
                </a:cubicBezTo>
                <a:cubicBezTo>
                  <a:pt x="1" y="302"/>
                  <a:pt x="0" y="300"/>
                  <a:pt x="0" y="298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2"/>
                  <a:pt x="1" y="221"/>
                  <a:pt x="3" y="220"/>
                </a:cubicBezTo>
                <a:cubicBezTo>
                  <a:pt x="37" y="217"/>
                  <a:pt x="63" y="188"/>
                  <a:pt x="63" y="154"/>
                </a:cubicBezTo>
                <a:cubicBezTo>
                  <a:pt x="63" y="119"/>
                  <a:pt x="37" y="91"/>
                  <a:pt x="3" y="87"/>
                </a:cubicBezTo>
                <a:cubicBezTo>
                  <a:pt x="1" y="87"/>
                  <a:pt x="0" y="85"/>
                  <a:pt x="0" y="83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224" y="4"/>
                  <a:pt x="421" y="145"/>
                  <a:pt x="496" y="350"/>
                </a:cubicBezTo>
                <a:cubicBezTo>
                  <a:pt x="497" y="351"/>
                  <a:pt x="496" y="353"/>
                  <a:pt x="496" y="354"/>
                </a:cubicBezTo>
                <a:cubicBezTo>
                  <a:pt x="495" y="355"/>
                  <a:pt x="495" y="355"/>
                  <a:pt x="494" y="356"/>
                </a:cubicBezTo>
                <a:cubicBezTo>
                  <a:pt x="412" y="381"/>
                  <a:pt x="412" y="381"/>
                  <a:pt x="412" y="381"/>
                </a:cubicBezTo>
                <a:cubicBezTo>
                  <a:pt x="411" y="381"/>
                  <a:pt x="410" y="382"/>
                  <a:pt x="410" y="383"/>
                </a:cubicBezTo>
                <a:cubicBezTo>
                  <a:pt x="409" y="383"/>
                  <a:pt x="409" y="385"/>
                  <a:pt x="409" y="386"/>
                </a:cubicBezTo>
                <a:cubicBezTo>
                  <a:pt x="411" y="392"/>
                  <a:pt x="412" y="398"/>
                  <a:pt x="412" y="404"/>
                </a:cubicBezTo>
                <a:cubicBezTo>
                  <a:pt x="412" y="437"/>
                  <a:pt x="386" y="463"/>
                  <a:pt x="353" y="4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/>
          <p:cNvSpPr>
            <a:spLocks/>
          </p:cNvSpPr>
          <p:nvPr/>
        </p:nvSpPr>
        <p:spPr bwMode="auto">
          <a:xfrm>
            <a:off x="9444705" y="3098201"/>
            <a:ext cx="1816514" cy="2756363"/>
          </a:xfrm>
          <a:custGeom>
            <a:avLst/>
            <a:gdLst>
              <a:gd name="T0" fmla="*/ 177 w 391"/>
              <a:gd name="T1" fmla="*/ 594 h 594"/>
              <a:gd name="T2" fmla="*/ 177 w 391"/>
              <a:gd name="T3" fmla="*/ 594 h 594"/>
              <a:gd name="T4" fmla="*/ 174 w 391"/>
              <a:gd name="T5" fmla="*/ 593 h 594"/>
              <a:gd name="T6" fmla="*/ 122 w 391"/>
              <a:gd name="T7" fmla="*/ 521 h 594"/>
              <a:gd name="T8" fmla="*/ 119 w 391"/>
              <a:gd name="T9" fmla="*/ 519 h 594"/>
              <a:gd name="T10" fmla="*/ 119 w 391"/>
              <a:gd name="T11" fmla="*/ 519 h 594"/>
              <a:gd name="T12" fmla="*/ 116 w 391"/>
              <a:gd name="T13" fmla="*/ 520 h 594"/>
              <a:gd name="T14" fmla="*/ 82 w 391"/>
              <a:gd name="T15" fmla="*/ 531 h 594"/>
              <a:gd name="T16" fmla="*/ 23 w 391"/>
              <a:gd name="T17" fmla="*/ 472 h 594"/>
              <a:gd name="T18" fmla="*/ 47 w 391"/>
              <a:gd name="T19" fmla="*/ 424 h 594"/>
              <a:gd name="T20" fmla="*/ 49 w 391"/>
              <a:gd name="T21" fmla="*/ 422 h 594"/>
              <a:gd name="T22" fmla="*/ 48 w 391"/>
              <a:gd name="T23" fmla="*/ 419 h 594"/>
              <a:gd name="T24" fmla="*/ 1 w 391"/>
              <a:gd name="T25" fmla="*/ 354 h 594"/>
              <a:gd name="T26" fmla="*/ 2 w 391"/>
              <a:gd name="T27" fmla="*/ 349 h 594"/>
              <a:gd name="T28" fmla="*/ 12 w 391"/>
              <a:gd name="T29" fmla="*/ 340 h 594"/>
              <a:gd name="T30" fmla="*/ 12 w 391"/>
              <a:gd name="T31" fmla="*/ 340 h 594"/>
              <a:gd name="T32" fmla="*/ 15 w 391"/>
              <a:gd name="T33" fmla="*/ 338 h 594"/>
              <a:gd name="T34" fmla="*/ 21 w 391"/>
              <a:gd name="T35" fmla="*/ 332 h 594"/>
              <a:gd name="T36" fmla="*/ 22 w 391"/>
              <a:gd name="T37" fmla="*/ 331 h 594"/>
              <a:gd name="T38" fmla="*/ 24 w 391"/>
              <a:gd name="T39" fmla="*/ 329 h 594"/>
              <a:gd name="T40" fmla="*/ 29 w 391"/>
              <a:gd name="T41" fmla="*/ 323 h 594"/>
              <a:gd name="T42" fmla="*/ 30 w 391"/>
              <a:gd name="T43" fmla="*/ 322 h 594"/>
              <a:gd name="T44" fmla="*/ 30 w 391"/>
              <a:gd name="T45" fmla="*/ 322 h 594"/>
              <a:gd name="T46" fmla="*/ 31 w 391"/>
              <a:gd name="T47" fmla="*/ 321 h 594"/>
              <a:gd name="T48" fmla="*/ 32 w 391"/>
              <a:gd name="T49" fmla="*/ 321 h 594"/>
              <a:gd name="T50" fmla="*/ 89 w 391"/>
              <a:gd name="T51" fmla="*/ 169 h 594"/>
              <a:gd name="T52" fmla="*/ 88 w 391"/>
              <a:gd name="T53" fmla="*/ 147 h 594"/>
              <a:gd name="T54" fmla="*/ 85 w 391"/>
              <a:gd name="T55" fmla="*/ 125 h 594"/>
              <a:gd name="T56" fmla="*/ 79 w 391"/>
              <a:gd name="T57" fmla="*/ 104 h 594"/>
              <a:gd name="T58" fmla="*/ 75 w 391"/>
              <a:gd name="T59" fmla="*/ 91 h 594"/>
              <a:gd name="T60" fmla="*/ 76 w 391"/>
              <a:gd name="T61" fmla="*/ 88 h 594"/>
              <a:gd name="T62" fmla="*/ 78 w 391"/>
              <a:gd name="T63" fmla="*/ 86 h 594"/>
              <a:gd name="T64" fmla="*/ 149 w 391"/>
              <a:gd name="T65" fmla="*/ 64 h 594"/>
              <a:gd name="T66" fmla="*/ 151 w 391"/>
              <a:gd name="T67" fmla="*/ 64 h 594"/>
              <a:gd name="T68" fmla="*/ 154 w 391"/>
              <a:gd name="T69" fmla="*/ 67 h 594"/>
              <a:gd name="T70" fmla="*/ 216 w 391"/>
              <a:gd name="T71" fmla="*/ 108 h 594"/>
              <a:gd name="T72" fmla="*/ 283 w 391"/>
              <a:gd name="T73" fmla="*/ 41 h 594"/>
              <a:gd name="T74" fmla="*/ 282 w 391"/>
              <a:gd name="T75" fmla="*/ 28 h 594"/>
              <a:gd name="T76" fmla="*/ 285 w 391"/>
              <a:gd name="T77" fmla="*/ 23 h 594"/>
              <a:gd name="T78" fmla="*/ 359 w 391"/>
              <a:gd name="T79" fmla="*/ 0 h 594"/>
              <a:gd name="T80" fmla="*/ 361 w 391"/>
              <a:gd name="T81" fmla="*/ 0 h 594"/>
              <a:gd name="T82" fmla="*/ 364 w 391"/>
              <a:gd name="T83" fmla="*/ 3 h 594"/>
              <a:gd name="T84" fmla="*/ 366 w 391"/>
              <a:gd name="T85" fmla="*/ 7 h 594"/>
              <a:gd name="T86" fmla="*/ 391 w 391"/>
              <a:gd name="T87" fmla="*/ 169 h 594"/>
              <a:gd name="T88" fmla="*/ 190 w 391"/>
              <a:gd name="T89" fmla="*/ 585 h 594"/>
              <a:gd name="T90" fmla="*/ 186 w 391"/>
              <a:gd name="T91" fmla="*/ 588 h 594"/>
              <a:gd name="T92" fmla="*/ 180 w 391"/>
              <a:gd name="T93" fmla="*/ 594 h 594"/>
              <a:gd name="T94" fmla="*/ 177 w 391"/>
              <a:gd name="T95" fmla="*/ 5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91" h="594">
                <a:moveTo>
                  <a:pt x="177" y="594"/>
                </a:moveTo>
                <a:cubicBezTo>
                  <a:pt x="177" y="594"/>
                  <a:pt x="177" y="594"/>
                  <a:pt x="177" y="594"/>
                </a:cubicBezTo>
                <a:cubicBezTo>
                  <a:pt x="175" y="594"/>
                  <a:pt x="175" y="594"/>
                  <a:pt x="174" y="593"/>
                </a:cubicBezTo>
                <a:cubicBezTo>
                  <a:pt x="122" y="521"/>
                  <a:pt x="122" y="521"/>
                  <a:pt x="122" y="521"/>
                </a:cubicBezTo>
                <a:cubicBezTo>
                  <a:pt x="121" y="520"/>
                  <a:pt x="120" y="519"/>
                  <a:pt x="119" y="519"/>
                </a:cubicBezTo>
                <a:cubicBezTo>
                  <a:pt x="119" y="519"/>
                  <a:pt x="119" y="519"/>
                  <a:pt x="119" y="519"/>
                </a:cubicBezTo>
                <a:cubicBezTo>
                  <a:pt x="118" y="519"/>
                  <a:pt x="117" y="520"/>
                  <a:pt x="116" y="520"/>
                </a:cubicBezTo>
                <a:cubicBezTo>
                  <a:pt x="106" y="527"/>
                  <a:pt x="94" y="531"/>
                  <a:pt x="82" y="531"/>
                </a:cubicBezTo>
                <a:cubicBezTo>
                  <a:pt x="49" y="531"/>
                  <a:pt x="23" y="505"/>
                  <a:pt x="23" y="472"/>
                </a:cubicBezTo>
                <a:cubicBezTo>
                  <a:pt x="23" y="453"/>
                  <a:pt x="32" y="435"/>
                  <a:pt x="47" y="424"/>
                </a:cubicBezTo>
                <a:cubicBezTo>
                  <a:pt x="48" y="424"/>
                  <a:pt x="49" y="423"/>
                  <a:pt x="49" y="422"/>
                </a:cubicBezTo>
                <a:cubicBezTo>
                  <a:pt x="49" y="421"/>
                  <a:pt x="49" y="420"/>
                  <a:pt x="48" y="419"/>
                </a:cubicBezTo>
                <a:cubicBezTo>
                  <a:pt x="1" y="354"/>
                  <a:pt x="1" y="354"/>
                  <a:pt x="1" y="354"/>
                </a:cubicBezTo>
                <a:cubicBezTo>
                  <a:pt x="0" y="353"/>
                  <a:pt x="0" y="350"/>
                  <a:pt x="2" y="349"/>
                </a:cubicBezTo>
                <a:cubicBezTo>
                  <a:pt x="5" y="346"/>
                  <a:pt x="9" y="343"/>
                  <a:pt x="12" y="340"/>
                </a:cubicBezTo>
                <a:cubicBezTo>
                  <a:pt x="12" y="340"/>
                  <a:pt x="12" y="340"/>
                  <a:pt x="12" y="340"/>
                </a:cubicBezTo>
                <a:cubicBezTo>
                  <a:pt x="12" y="340"/>
                  <a:pt x="14" y="338"/>
                  <a:pt x="15" y="338"/>
                </a:cubicBezTo>
                <a:cubicBezTo>
                  <a:pt x="17" y="336"/>
                  <a:pt x="19" y="334"/>
                  <a:pt x="21" y="332"/>
                </a:cubicBezTo>
                <a:cubicBezTo>
                  <a:pt x="22" y="331"/>
                  <a:pt x="22" y="331"/>
                  <a:pt x="22" y="331"/>
                </a:cubicBezTo>
                <a:cubicBezTo>
                  <a:pt x="23" y="331"/>
                  <a:pt x="23" y="330"/>
                  <a:pt x="24" y="329"/>
                </a:cubicBezTo>
                <a:cubicBezTo>
                  <a:pt x="26" y="327"/>
                  <a:pt x="27" y="325"/>
                  <a:pt x="29" y="323"/>
                </a:cubicBezTo>
                <a:cubicBezTo>
                  <a:pt x="30" y="322"/>
                  <a:pt x="30" y="322"/>
                  <a:pt x="30" y="322"/>
                </a:cubicBezTo>
                <a:cubicBezTo>
                  <a:pt x="30" y="322"/>
                  <a:pt x="30" y="322"/>
                  <a:pt x="30" y="322"/>
                </a:cubicBezTo>
                <a:cubicBezTo>
                  <a:pt x="31" y="322"/>
                  <a:pt x="31" y="322"/>
                  <a:pt x="31" y="321"/>
                </a:cubicBezTo>
                <a:cubicBezTo>
                  <a:pt x="31" y="321"/>
                  <a:pt x="32" y="321"/>
                  <a:pt x="32" y="321"/>
                </a:cubicBezTo>
                <a:cubicBezTo>
                  <a:pt x="69" y="279"/>
                  <a:pt x="89" y="225"/>
                  <a:pt x="89" y="169"/>
                </a:cubicBezTo>
                <a:cubicBezTo>
                  <a:pt x="89" y="161"/>
                  <a:pt x="89" y="154"/>
                  <a:pt x="88" y="147"/>
                </a:cubicBezTo>
                <a:cubicBezTo>
                  <a:pt x="87" y="139"/>
                  <a:pt x="86" y="132"/>
                  <a:pt x="85" y="125"/>
                </a:cubicBezTo>
                <a:cubicBezTo>
                  <a:pt x="83" y="118"/>
                  <a:pt x="82" y="111"/>
                  <a:pt x="79" y="104"/>
                </a:cubicBezTo>
                <a:cubicBezTo>
                  <a:pt x="78" y="100"/>
                  <a:pt x="77" y="95"/>
                  <a:pt x="75" y="91"/>
                </a:cubicBezTo>
                <a:cubicBezTo>
                  <a:pt x="75" y="90"/>
                  <a:pt x="75" y="89"/>
                  <a:pt x="76" y="88"/>
                </a:cubicBezTo>
                <a:cubicBezTo>
                  <a:pt x="76" y="87"/>
                  <a:pt x="77" y="86"/>
                  <a:pt x="78" y="86"/>
                </a:cubicBezTo>
                <a:cubicBezTo>
                  <a:pt x="149" y="64"/>
                  <a:pt x="149" y="64"/>
                  <a:pt x="149" y="64"/>
                </a:cubicBezTo>
                <a:cubicBezTo>
                  <a:pt x="150" y="64"/>
                  <a:pt x="150" y="64"/>
                  <a:pt x="151" y="64"/>
                </a:cubicBezTo>
                <a:cubicBezTo>
                  <a:pt x="152" y="64"/>
                  <a:pt x="154" y="65"/>
                  <a:pt x="154" y="67"/>
                </a:cubicBezTo>
                <a:cubicBezTo>
                  <a:pt x="164" y="92"/>
                  <a:pt x="189" y="108"/>
                  <a:pt x="216" y="108"/>
                </a:cubicBezTo>
                <a:cubicBezTo>
                  <a:pt x="253" y="108"/>
                  <a:pt x="283" y="78"/>
                  <a:pt x="283" y="41"/>
                </a:cubicBezTo>
                <a:cubicBezTo>
                  <a:pt x="283" y="37"/>
                  <a:pt x="283" y="32"/>
                  <a:pt x="282" y="28"/>
                </a:cubicBezTo>
                <a:cubicBezTo>
                  <a:pt x="282" y="26"/>
                  <a:pt x="283" y="24"/>
                  <a:pt x="285" y="23"/>
                </a:cubicBezTo>
                <a:cubicBezTo>
                  <a:pt x="359" y="0"/>
                  <a:pt x="359" y="0"/>
                  <a:pt x="359" y="0"/>
                </a:cubicBezTo>
                <a:cubicBezTo>
                  <a:pt x="360" y="0"/>
                  <a:pt x="360" y="0"/>
                  <a:pt x="361" y="0"/>
                </a:cubicBezTo>
                <a:cubicBezTo>
                  <a:pt x="362" y="0"/>
                  <a:pt x="364" y="1"/>
                  <a:pt x="364" y="3"/>
                </a:cubicBezTo>
                <a:cubicBezTo>
                  <a:pt x="364" y="3"/>
                  <a:pt x="366" y="7"/>
                  <a:pt x="366" y="7"/>
                </a:cubicBezTo>
                <a:cubicBezTo>
                  <a:pt x="382" y="59"/>
                  <a:pt x="391" y="114"/>
                  <a:pt x="391" y="169"/>
                </a:cubicBezTo>
                <a:cubicBezTo>
                  <a:pt x="391" y="332"/>
                  <a:pt x="318" y="484"/>
                  <a:pt x="190" y="585"/>
                </a:cubicBezTo>
                <a:cubicBezTo>
                  <a:pt x="186" y="588"/>
                  <a:pt x="186" y="588"/>
                  <a:pt x="186" y="588"/>
                </a:cubicBezTo>
                <a:cubicBezTo>
                  <a:pt x="186" y="588"/>
                  <a:pt x="181" y="592"/>
                  <a:pt x="180" y="594"/>
                </a:cubicBezTo>
                <a:cubicBezTo>
                  <a:pt x="179" y="594"/>
                  <a:pt x="178" y="594"/>
                  <a:pt x="177" y="59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8"/>
          <p:cNvSpPr>
            <a:spLocks/>
          </p:cNvSpPr>
          <p:nvPr/>
        </p:nvSpPr>
        <p:spPr bwMode="auto">
          <a:xfrm>
            <a:off x="7343232" y="4737304"/>
            <a:ext cx="2870093" cy="1592214"/>
          </a:xfrm>
          <a:custGeom>
            <a:avLst/>
            <a:gdLst>
              <a:gd name="T0" fmla="*/ 309 w 618"/>
              <a:gd name="T1" fmla="*/ 343 h 343"/>
              <a:gd name="T2" fmla="*/ 2 w 618"/>
              <a:gd name="T3" fmla="*/ 245 h 343"/>
              <a:gd name="T4" fmla="*/ 0 w 618"/>
              <a:gd name="T5" fmla="*/ 243 h 343"/>
              <a:gd name="T6" fmla="*/ 1 w 618"/>
              <a:gd name="T7" fmla="*/ 240 h 343"/>
              <a:gd name="T8" fmla="*/ 54 w 618"/>
              <a:gd name="T9" fmla="*/ 167 h 343"/>
              <a:gd name="T10" fmla="*/ 53 w 618"/>
              <a:gd name="T11" fmla="*/ 162 h 343"/>
              <a:gd name="T12" fmla="*/ 29 w 618"/>
              <a:gd name="T13" fmla="*/ 114 h 343"/>
              <a:gd name="T14" fmla="*/ 88 w 618"/>
              <a:gd name="T15" fmla="*/ 55 h 343"/>
              <a:gd name="T16" fmla="*/ 122 w 618"/>
              <a:gd name="T17" fmla="*/ 66 h 343"/>
              <a:gd name="T18" fmla="*/ 124 w 618"/>
              <a:gd name="T19" fmla="*/ 67 h 343"/>
              <a:gd name="T20" fmla="*/ 128 w 618"/>
              <a:gd name="T21" fmla="*/ 65 h 343"/>
              <a:gd name="T22" fmla="*/ 173 w 618"/>
              <a:gd name="T23" fmla="*/ 1 h 343"/>
              <a:gd name="T24" fmla="*/ 177 w 618"/>
              <a:gd name="T25" fmla="*/ 0 h 343"/>
              <a:gd name="T26" fmla="*/ 179 w 618"/>
              <a:gd name="T27" fmla="*/ 1 h 343"/>
              <a:gd name="T28" fmla="*/ 225 w 618"/>
              <a:gd name="T29" fmla="*/ 25 h 343"/>
              <a:gd name="T30" fmla="*/ 234 w 618"/>
              <a:gd name="T31" fmla="*/ 28 h 343"/>
              <a:gd name="T32" fmla="*/ 252 w 618"/>
              <a:gd name="T33" fmla="*/ 34 h 343"/>
              <a:gd name="T34" fmla="*/ 270 w 618"/>
              <a:gd name="T35" fmla="*/ 38 h 343"/>
              <a:gd name="T36" fmla="*/ 299 w 618"/>
              <a:gd name="T37" fmla="*/ 41 h 343"/>
              <a:gd name="T38" fmla="*/ 309 w 618"/>
              <a:gd name="T39" fmla="*/ 41 h 343"/>
              <a:gd name="T40" fmla="*/ 319 w 618"/>
              <a:gd name="T41" fmla="*/ 41 h 343"/>
              <a:gd name="T42" fmla="*/ 323 w 618"/>
              <a:gd name="T43" fmla="*/ 40 h 343"/>
              <a:gd name="T44" fmla="*/ 330 w 618"/>
              <a:gd name="T45" fmla="*/ 40 h 343"/>
              <a:gd name="T46" fmla="*/ 332 w 618"/>
              <a:gd name="T47" fmla="*/ 40 h 343"/>
              <a:gd name="T48" fmla="*/ 334 w 618"/>
              <a:gd name="T49" fmla="*/ 40 h 343"/>
              <a:gd name="T50" fmla="*/ 340 w 618"/>
              <a:gd name="T51" fmla="*/ 39 h 343"/>
              <a:gd name="T52" fmla="*/ 344 w 618"/>
              <a:gd name="T53" fmla="*/ 38 h 343"/>
              <a:gd name="T54" fmla="*/ 350 w 618"/>
              <a:gd name="T55" fmla="*/ 37 h 343"/>
              <a:gd name="T56" fmla="*/ 354 w 618"/>
              <a:gd name="T57" fmla="*/ 37 h 343"/>
              <a:gd name="T58" fmla="*/ 360 w 618"/>
              <a:gd name="T59" fmla="*/ 35 h 343"/>
              <a:gd name="T60" fmla="*/ 364 w 618"/>
              <a:gd name="T61" fmla="*/ 34 h 343"/>
              <a:gd name="T62" fmla="*/ 369 w 618"/>
              <a:gd name="T63" fmla="*/ 33 h 343"/>
              <a:gd name="T64" fmla="*/ 373 w 618"/>
              <a:gd name="T65" fmla="*/ 32 h 343"/>
              <a:gd name="T66" fmla="*/ 382 w 618"/>
              <a:gd name="T67" fmla="*/ 29 h 343"/>
              <a:gd name="T68" fmla="*/ 387 w 618"/>
              <a:gd name="T69" fmla="*/ 27 h 343"/>
              <a:gd name="T70" fmla="*/ 391 w 618"/>
              <a:gd name="T71" fmla="*/ 26 h 343"/>
              <a:gd name="T72" fmla="*/ 395 w 618"/>
              <a:gd name="T73" fmla="*/ 24 h 343"/>
              <a:gd name="T74" fmla="*/ 396 w 618"/>
              <a:gd name="T75" fmla="*/ 24 h 343"/>
              <a:gd name="T76" fmla="*/ 400 w 618"/>
              <a:gd name="T77" fmla="*/ 22 h 343"/>
              <a:gd name="T78" fmla="*/ 405 w 618"/>
              <a:gd name="T79" fmla="*/ 20 h 343"/>
              <a:gd name="T80" fmla="*/ 409 w 618"/>
              <a:gd name="T81" fmla="*/ 18 h 343"/>
              <a:gd name="T82" fmla="*/ 414 w 618"/>
              <a:gd name="T83" fmla="*/ 16 h 343"/>
              <a:gd name="T84" fmla="*/ 418 w 618"/>
              <a:gd name="T85" fmla="*/ 14 h 343"/>
              <a:gd name="T86" fmla="*/ 422 w 618"/>
              <a:gd name="T87" fmla="*/ 11 h 343"/>
              <a:gd name="T88" fmla="*/ 427 w 618"/>
              <a:gd name="T89" fmla="*/ 8 h 343"/>
              <a:gd name="T90" fmla="*/ 431 w 618"/>
              <a:gd name="T91" fmla="*/ 6 h 343"/>
              <a:gd name="T92" fmla="*/ 433 w 618"/>
              <a:gd name="T93" fmla="*/ 4 h 343"/>
              <a:gd name="T94" fmla="*/ 439 w 618"/>
              <a:gd name="T95" fmla="*/ 0 h 343"/>
              <a:gd name="T96" fmla="*/ 442 w 618"/>
              <a:gd name="T97" fmla="*/ 0 h 343"/>
              <a:gd name="T98" fmla="*/ 445 w 618"/>
              <a:gd name="T99" fmla="*/ 1 h 343"/>
              <a:gd name="T100" fmla="*/ 487 w 618"/>
              <a:gd name="T101" fmla="*/ 59 h 343"/>
              <a:gd name="T102" fmla="*/ 487 w 618"/>
              <a:gd name="T103" fmla="*/ 65 h 343"/>
              <a:gd name="T104" fmla="*/ 465 w 618"/>
              <a:gd name="T105" fmla="*/ 114 h 343"/>
              <a:gd name="T106" fmla="*/ 532 w 618"/>
              <a:gd name="T107" fmla="*/ 181 h 343"/>
              <a:gd name="T108" fmla="*/ 565 w 618"/>
              <a:gd name="T109" fmla="*/ 173 h 343"/>
              <a:gd name="T110" fmla="*/ 567 w 618"/>
              <a:gd name="T111" fmla="*/ 172 h 343"/>
              <a:gd name="T112" fmla="*/ 570 w 618"/>
              <a:gd name="T113" fmla="*/ 174 h 343"/>
              <a:gd name="T114" fmla="*/ 617 w 618"/>
              <a:gd name="T115" fmla="*/ 239 h 343"/>
              <a:gd name="T116" fmla="*/ 618 w 618"/>
              <a:gd name="T117" fmla="*/ 242 h 343"/>
              <a:gd name="T118" fmla="*/ 617 w 618"/>
              <a:gd name="T119" fmla="*/ 245 h 343"/>
              <a:gd name="T120" fmla="*/ 309 w 618"/>
              <a:gd name="T121" fmla="*/ 343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18" h="343">
                <a:moveTo>
                  <a:pt x="309" y="343"/>
                </a:moveTo>
                <a:cubicBezTo>
                  <a:pt x="198" y="343"/>
                  <a:pt x="92" y="309"/>
                  <a:pt x="2" y="245"/>
                </a:cubicBezTo>
                <a:cubicBezTo>
                  <a:pt x="1" y="245"/>
                  <a:pt x="1" y="244"/>
                  <a:pt x="0" y="243"/>
                </a:cubicBezTo>
                <a:cubicBezTo>
                  <a:pt x="0" y="242"/>
                  <a:pt x="0" y="241"/>
                  <a:pt x="1" y="240"/>
                </a:cubicBezTo>
                <a:cubicBezTo>
                  <a:pt x="54" y="167"/>
                  <a:pt x="54" y="167"/>
                  <a:pt x="54" y="167"/>
                </a:cubicBezTo>
                <a:cubicBezTo>
                  <a:pt x="55" y="165"/>
                  <a:pt x="55" y="163"/>
                  <a:pt x="53" y="162"/>
                </a:cubicBezTo>
                <a:cubicBezTo>
                  <a:pt x="38" y="150"/>
                  <a:pt x="29" y="133"/>
                  <a:pt x="29" y="114"/>
                </a:cubicBezTo>
                <a:cubicBezTo>
                  <a:pt x="29" y="82"/>
                  <a:pt x="56" y="55"/>
                  <a:pt x="88" y="55"/>
                </a:cubicBezTo>
                <a:cubicBezTo>
                  <a:pt x="100" y="55"/>
                  <a:pt x="112" y="59"/>
                  <a:pt x="122" y="66"/>
                </a:cubicBezTo>
                <a:cubicBezTo>
                  <a:pt x="123" y="66"/>
                  <a:pt x="123" y="67"/>
                  <a:pt x="124" y="67"/>
                </a:cubicBezTo>
                <a:cubicBezTo>
                  <a:pt x="126" y="67"/>
                  <a:pt x="127" y="66"/>
                  <a:pt x="128" y="65"/>
                </a:cubicBezTo>
                <a:cubicBezTo>
                  <a:pt x="173" y="1"/>
                  <a:pt x="173" y="1"/>
                  <a:pt x="173" y="1"/>
                </a:cubicBezTo>
                <a:cubicBezTo>
                  <a:pt x="174" y="0"/>
                  <a:pt x="175" y="0"/>
                  <a:pt x="177" y="0"/>
                </a:cubicBezTo>
                <a:cubicBezTo>
                  <a:pt x="177" y="0"/>
                  <a:pt x="178" y="0"/>
                  <a:pt x="179" y="1"/>
                </a:cubicBezTo>
                <a:cubicBezTo>
                  <a:pt x="193" y="10"/>
                  <a:pt x="209" y="19"/>
                  <a:pt x="225" y="25"/>
                </a:cubicBezTo>
                <a:cubicBezTo>
                  <a:pt x="228" y="26"/>
                  <a:pt x="231" y="27"/>
                  <a:pt x="234" y="28"/>
                </a:cubicBezTo>
                <a:cubicBezTo>
                  <a:pt x="240" y="30"/>
                  <a:pt x="246" y="32"/>
                  <a:pt x="252" y="34"/>
                </a:cubicBezTo>
                <a:cubicBezTo>
                  <a:pt x="258" y="35"/>
                  <a:pt x="264" y="37"/>
                  <a:pt x="270" y="38"/>
                </a:cubicBezTo>
                <a:cubicBezTo>
                  <a:pt x="280" y="39"/>
                  <a:pt x="290" y="40"/>
                  <a:pt x="299" y="41"/>
                </a:cubicBezTo>
                <a:cubicBezTo>
                  <a:pt x="302" y="41"/>
                  <a:pt x="306" y="41"/>
                  <a:pt x="309" y="41"/>
                </a:cubicBezTo>
                <a:cubicBezTo>
                  <a:pt x="312" y="41"/>
                  <a:pt x="316" y="41"/>
                  <a:pt x="319" y="41"/>
                </a:cubicBezTo>
                <a:cubicBezTo>
                  <a:pt x="320" y="41"/>
                  <a:pt x="323" y="40"/>
                  <a:pt x="323" y="40"/>
                </a:cubicBezTo>
                <a:cubicBezTo>
                  <a:pt x="325" y="40"/>
                  <a:pt x="327" y="40"/>
                  <a:pt x="330" y="40"/>
                </a:cubicBezTo>
                <a:cubicBezTo>
                  <a:pt x="330" y="40"/>
                  <a:pt x="331" y="40"/>
                  <a:pt x="332" y="40"/>
                </a:cubicBezTo>
                <a:cubicBezTo>
                  <a:pt x="334" y="40"/>
                  <a:pt x="334" y="40"/>
                  <a:pt x="334" y="40"/>
                </a:cubicBezTo>
                <a:cubicBezTo>
                  <a:pt x="336" y="39"/>
                  <a:pt x="338" y="39"/>
                  <a:pt x="340" y="39"/>
                </a:cubicBezTo>
                <a:cubicBezTo>
                  <a:pt x="341" y="39"/>
                  <a:pt x="342" y="38"/>
                  <a:pt x="344" y="38"/>
                </a:cubicBezTo>
                <a:cubicBezTo>
                  <a:pt x="346" y="38"/>
                  <a:pt x="348" y="38"/>
                  <a:pt x="350" y="37"/>
                </a:cubicBezTo>
                <a:cubicBezTo>
                  <a:pt x="351" y="37"/>
                  <a:pt x="352" y="37"/>
                  <a:pt x="354" y="37"/>
                </a:cubicBezTo>
                <a:cubicBezTo>
                  <a:pt x="356" y="36"/>
                  <a:pt x="358" y="36"/>
                  <a:pt x="360" y="35"/>
                </a:cubicBezTo>
                <a:cubicBezTo>
                  <a:pt x="360" y="35"/>
                  <a:pt x="363" y="35"/>
                  <a:pt x="364" y="34"/>
                </a:cubicBezTo>
                <a:cubicBezTo>
                  <a:pt x="366" y="34"/>
                  <a:pt x="367" y="33"/>
                  <a:pt x="369" y="33"/>
                </a:cubicBezTo>
                <a:cubicBezTo>
                  <a:pt x="369" y="33"/>
                  <a:pt x="373" y="32"/>
                  <a:pt x="373" y="32"/>
                </a:cubicBezTo>
                <a:cubicBezTo>
                  <a:pt x="376" y="31"/>
                  <a:pt x="379" y="30"/>
                  <a:pt x="382" y="29"/>
                </a:cubicBezTo>
                <a:cubicBezTo>
                  <a:pt x="383" y="29"/>
                  <a:pt x="387" y="27"/>
                  <a:pt x="387" y="27"/>
                </a:cubicBezTo>
                <a:cubicBezTo>
                  <a:pt x="389" y="27"/>
                  <a:pt x="390" y="26"/>
                  <a:pt x="391" y="26"/>
                </a:cubicBezTo>
                <a:cubicBezTo>
                  <a:pt x="393" y="25"/>
                  <a:pt x="394" y="25"/>
                  <a:pt x="395" y="24"/>
                </a:cubicBezTo>
                <a:cubicBezTo>
                  <a:pt x="396" y="24"/>
                  <a:pt x="396" y="24"/>
                  <a:pt x="396" y="24"/>
                </a:cubicBezTo>
                <a:cubicBezTo>
                  <a:pt x="398" y="23"/>
                  <a:pt x="399" y="23"/>
                  <a:pt x="400" y="22"/>
                </a:cubicBezTo>
                <a:cubicBezTo>
                  <a:pt x="402" y="21"/>
                  <a:pt x="404" y="21"/>
                  <a:pt x="405" y="20"/>
                </a:cubicBezTo>
                <a:cubicBezTo>
                  <a:pt x="406" y="19"/>
                  <a:pt x="408" y="19"/>
                  <a:pt x="409" y="18"/>
                </a:cubicBezTo>
                <a:cubicBezTo>
                  <a:pt x="411" y="17"/>
                  <a:pt x="412" y="16"/>
                  <a:pt x="414" y="16"/>
                </a:cubicBezTo>
                <a:cubicBezTo>
                  <a:pt x="415" y="15"/>
                  <a:pt x="416" y="14"/>
                  <a:pt x="418" y="14"/>
                </a:cubicBezTo>
                <a:cubicBezTo>
                  <a:pt x="419" y="13"/>
                  <a:pt x="421" y="12"/>
                  <a:pt x="422" y="11"/>
                </a:cubicBezTo>
                <a:cubicBezTo>
                  <a:pt x="423" y="10"/>
                  <a:pt x="427" y="8"/>
                  <a:pt x="427" y="8"/>
                </a:cubicBezTo>
                <a:cubicBezTo>
                  <a:pt x="428" y="8"/>
                  <a:pt x="429" y="7"/>
                  <a:pt x="431" y="6"/>
                </a:cubicBezTo>
                <a:cubicBezTo>
                  <a:pt x="433" y="4"/>
                  <a:pt x="433" y="4"/>
                  <a:pt x="433" y="4"/>
                </a:cubicBezTo>
                <a:cubicBezTo>
                  <a:pt x="436" y="3"/>
                  <a:pt x="438" y="2"/>
                  <a:pt x="439" y="0"/>
                </a:cubicBezTo>
                <a:cubicBezTo>
                  <a:pt x="440" y="0"/>
                  <a:pt x="441" y="0"/>
                  <a:pt x="442" y="0"/>
                </a:cubicBezTo>
                <a:cubicBezTo>
                  <a:pt x="443" y="0"/>
                  <a:pt x="444" y="0"/>
                  <a:pt x="445" y="1"/>
                </a:cubicBezTo>
                <a:cubicBezTo>
                  <a:pt x="487" y="59"/>
                  <a:pt x="487" y="59"/>
                  <a:pt x="487" y="59"/>
                </a:cubicBezTo>
                <a:cubicBezTo>
                  <a:pt x="488" y="61"/>
                  <a:pt x="488" y="63"/>
                  <a:pt x="487" y="65"/>
                </a:cubicBezTo>
                <a:cubicBezTo>
                  <a:pt x="473" y="77"/>
                  <a:pt x="465" y="95"/>
                  <a:pt x="465" y="114"/>
                </a:cubicBezTo>
                <a:cubicBezTo>
                  <a:pt x="465" y="151"/>
                  <a:pt x="495" y="181"/>
                  <a:pt x="532" y="181"/>
                </a:cubicBezTo>
                <a:cubicBezTo>
                  <a:pt x="543" y="181"/>
                  <a:pt x="555" y="178"/>
                  <a:pt x="565" y="173"/>
                </a:cubicBezTo>
                <a:cubicBezTo>
                  <a:pt x="565" y="172"/>
                  <a:pt x="566" y="172"/>
                  <a:pt x="567" y="172"/>
                </a:cubicBezTo>
                <a:cubicBezTo>
                  <a:pt x="568" y="172"/>
                  <a:pt x="569" y="173"/>
                  <a:pt x="570" y="174"/>
                </a:cubicBezTo>
                <a:cubicBezTo>
                  <a:pt x="617" y="239"/>
                  <a:pt x="617" y="239"/>
                  <a:pt x="617" y="239"/>
                </a:cubicBezTo>
                <a:cubicBezTo>
                  <a:pt x="618" y="240"/>
                  <a:pt x="618" y="241"/>
                  <a:pt x="618" y="242"/>
                </a:cubicBezTo>
                <a:cubicBezTo>
                  <a:pt x="618" y="243"/>
                  <a:pt x="617" y="244"/>
                  <a:pt x="617" y="245"/>
                </a:cubicBezTo>
                <a:cubicBezTo>
                  <a:pt x="526" y="309"/>
                  <a:pt x="420" y="343"/>
                  <a:pt x="309" y="3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9"/>
          <p:cNvSpPr>
            <a:spLocks/>
          </p:cNvSpPr>
          <p:nvPr/>
        </p:nvSpPr>
        <p:spPr bwMode="auto">
          <a:xfrm>
            <a:off x="6323459" y="3005006"/>
            <a:ext cx="1811776" cy="2849558"/>
          </a:xfrm>
          <a:custGeom>
            <a:avLst/>
            <a:gdLst>
              <a:gd name="T0" fmla="*/ 214 w 390"/>
              <a:gd name="T1" fmla="*/ 614 h 614"/>
              <a:gd name="T2" fmla="*/ 211 w 390"/>
              <a:gd name="T3" fmla="*/ 614 h 614"/>
              <a:gd name="T4" fmla="*/ 0 w 390"/>
              <a:gd name="T5" fmla="*/ 189 h 614"/>
              <a:gd name="T6" fmla="*/ 25 w 390"/>
              <a:gd name="T7" fmla="*/ 23 h 614"/>
              <a:gd name="T8" fmla="*/ 26 w 390"/>
              <a:gd name="T9" fmla="*/ 22 h 614"/>
              <a:gd name="T10" fmla="*/ 30 w 390"/>
              <a:gd name="T11" fmla="*/ 20 h 614"/>
              <a:gd name="T12" fmla="*/ 31 w 390"/>
              <a:gd name="T13" fmla="*/ 20 h 614"/>
              <a:gd name="T14" fmla="*/ 114 w 390"/>
              <a:gd name="T15" fmla="*/ 45 h 614"/>
              <a:gd name="T16" fmla="*/ 115 w 390"/>
              <a:gd name="T17" fmla="*/ 46 h 614"/>
              <a:gd name="T18" fmla="*/ 117 w 390"/>
              <a:gd name="T19" fmla="*/ 45 h 614"/>
              <a:gd name="T20" fmla="*/ 119 w 390"/>
              <a:gd name="T21" fmla="*/ 43 h 614"/>
              <a:gd name="T22" fmla="*/ 176 w 390"/>
              <a:gd name="T23" fmla="*/ 0 h 614"/>
              <a:gd name="T24" fmla="*/ 235 w 390"/>
              <a:gd name="T25" fmla="*/ 59 h 614"/>
              <a:gd name="T26" fmla="*/ 232 w 390"/>
              <a:gd name="T27" fmla="*/ 77 h 614"/>
              <a:gd name="T28" fmla="*/ 232 w 390"/>
              <a:gd name="T29" fmla="*/ 80 h 614"/>
              <a:gd name="T30" fmla="*/ 234 w 390"/>
              <a:gd name="T31" fmla="*/ 82 h 614"/>
              <a:gd name="T32" fmla="*/ 312 w 390"/>
              <a:gd name="T33" fmla="*/ 106 h 614"/>
              <a:gd name="T34" fmla="*/ 314 w 390"/>
              <a:gd name="T35" fmla="*/ 108 h 614"/>
              <a:gd name="T36" fmla="*/ 315 w 390"/>
              <a:gd name="T37" fmla="*/ 111 h 614"/>
              <a:gd name="T38" fmla="*/ 314 w 390"/>
              <a:gd name="T39" fmla="*/ 114 h 614"/>
              <a:gd name="T40" fmla="*/ 302 w 390"/>
              <a:gd name="T41" fmla="*/ 189 h 614"/>
              <a:gd name="T42" fmla="*/ 388 w 390"/>
              <a:gd name="T43" fmla="*/ 369 h 614"/>
              <a:gd name="T44" fmla="*/ 389 w 390"/>
              <a:gd name="T45" fmla="*/ 375 h 614"/>
              <a:gd name="T46" fmla="*/ 347 w 390"/>
              <a:gd name="T47" fmla="*/ 432 h 614"/>
              <a:gd name="T48" fmla="*/ 344 w 390"/>
              <a:gd name="T49" fmla="*/ 434 h 614"/>
              <a:gd name="T50" fmla="*/ 342 w 390"/>
              <a:gd name="T51" fmla="*/ 433 h 614"/>
              <a:gd name="T52" fmla="*/ 310 w 390"/>
              <a:gd name="T53" fmla="*/ 425 h 614"/>
              <a:gd name="T54" fmla="*/ 243 w 390"/>
              <a:gd name="T55" fmla="*/ 492 h 614"/>
              <a:gd name="T56" fmla="*/ 264 w 390"/>
              <a:gd name="T57" fmla="*/ 541 h 614"/>
              <a:gd name="T58" fmla="*/ 265 w 390"/>
              <a:gd name="T59" fmla="*/ 546 h 614"/>
              <a:gd name="T60" fmla="*/ 217 w 390"/>
              <a:gd name="T61" fmla="*/ 613 h 614"/>
              <a:gd name="T62" fmla="*/ 214 w 390"/>
              <a:gd name="T63" fmla="*/ 614 h 614"/>
              <a:gd name="T64" fmla="*/ 214 w 390"/>
              <a:gd name="T65" fmla="*/ 614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90" h="614">
                <a:moveTo>
                  <a:pt x="214" y="614"/>
                </a:moveTo>
                <a:cubicBezTo>
                  <a:pt x="213" y="614"/>
                  <a:pt x="212" y="614"/>
                  <a:pt x="211" y="614"/>
                </a:cubicBezTo>
                <a:cubicBezTo>
                  <a:pt x="79" y="513"/>
                  <a:pt x="0" y="355"/>
                  <a:pt x="0" y="189"/>
                </a:cubicBezTo>
                <a:cubicBezTo>
                  <a:pt x="0" y="131"/>
                  <a:pt x="8" y="76"/>
                  <a:pt x="25" y="23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1"/>
                  <a:pt x="28" y="20"/>
                  <a:pt x="30" y="20"/>
                </a:cubicBezTo>
                <a:cubicBezTo>
                  <a:pt x="30" y="20"/>
                  <a:pt x="30" y="20"/>
                  <a:pt x="31" y="20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4" y="45"/>
                  <a:pt x="115" y="46"/>
                  <a:pt x="115" y="46"/>
                </a:cubicBezTo>
                <a:cubicBezTo>
                  <a:pt x="116" y="46"/>
                  <a:pt x="116" y="45"/>
                  <a:pt x="117" y="45"/>
                </a:cubicBezTo>
                <a:cubicBezTo>
                  <a:pt x="118" y="45"/>
                  <a:pt x="119" y="44"/>
                  <a:pt x="119" y="43"/>
                </a:cubicBezTo>
                <a:cubicBezTo>
                  <a:pt x="126" y="17"/>
                  <a:pt x="149" y="0"/>
                  <a:pt x="176" y="0"/>
                </a:cubicBezTo>
                <a:cubicBezTo>
                  <a:pt x="208" y="0"/>
                  <a:pt x="235" y="26"/>
                  <a:pt x="235" y="59"/>
                </a:cubicBezTo>
                <a:cubicBezTo>
                  <a:pt x="235" y="65"/>
                  <a:pt x="234" y="71"/>
                  <a:pt x="232" y="77"/>
                </a:cubicBezTo>
                <a:cubicBezTo>
                  <a:pt x="231" y="78"/>
                  <a:pt x="232" y="79"/>
                  <a:pt x="232" y="80"/>
                </a:cubicBezTo>
                <a:cubicBezTo>
                  <a:pt x="233" y="81"/>
                  <a:pt x="233" y="82"/>
                  <a:pt x="234" y="82"/>
                </a:cubicBezTo>
                <a:cubicBezTo>
                  <a:pt x="312" y="106"/>
                  <a:pt x="312" y="106"/>
                  <a:pt x="312" y="106"/>
                </a:cubicBezTo>
                <a:cubicBezTo>
                  <a:pt x="313" y="106"/>
                  <a:pt x="314" y="107"/>
                  <a:pt x="314" y="108"/>
                </a:cubicBezTo>
                <a:cubicBezTo>
                  <a:pt x="315" y="109"/>
                  <a:pt x="315" y="110"/>
                  <a:pt x="315" y="111"/>
                </a:cubicBezTo>
                <a:cubicBezTo>
                  <a:pt x="314" y="114"/>
                  <a:pt x="314" y="114"/>
                  <a:pt x="314" y="114"/>
                </a:cubicBezTo>
                <a:cubicBezTo>
                  <a:pt x="306" y="137"/>
                  <a:pt x="302" y="162"/>
                  <a:pt x="302" y="189"/>
                </a:cubicBezTo>
                <a:cubicBezTo>
                  <a:pt x="302" y="260"/>
                  <a:pt x="333" y="325"/>
                  <a:pt x="388" y="369"/>
                </a:cubicBezTo>
                <a:cubicBezTo>
                  <a:pt x="390" y="371"/>
                  <a:pt x="390" y="373"/>
                  <a:pt x="389" y="375"/>
                </a:cubicBezTo>
                <a:cubicBezTo>
                  <a:pt x="347" y="432"/>
                  <a:pt x="347" y="432"/>
                  <a:pt x="347" y="432"/>
                </a:cubicBezTo>
                <a:cubicBezTo>
                  <a:pt x="347" y="433"/>
                  <a:pt x="345" y="434"/>
                  <a:pt x="344" y="434"/>
                </a:cubicBezTo>
                <a:cubicBezTo>
                  <a:pt x="344" y="434"/>
                  <a:pt x="343" y="434"/>
                  <a:pt x="342" y="433"/>
                </a:cubicBezTo>
                <a:cubicBezTo>
                  <a:pt x="333" y="428"/>
                  <a:pt x="321" y="425"/>
                  <a:pt x="310" y="425"/>
                </a:cubicBezTo>
                <a:cubicBezTo>
                  <a:pt x="273" y="425"/>
                  <a:pt x="243" y="455"/>
                  <a:pt x="243" y="492"/>
                </a:cubicBezTo>
                <a:cubicBezTo>
                  <a:pt x="243" y="511"/>
                  <a:pt x="251" y="528"/>
                  <a:pt x="264" y="541"/>
                </a:cubicBezTo>
                <a:cubicBezTo>
                  <a:pt x="266" y="542"/>
                  <a:pt x="266" y="545"/>
                  <a:pt x="265" y="546"/>
                </a:cubicBezTo>
                <a:cubicBezTo>
                  <a:pt x="217" y="613"/>
                  <a:pt x="217" y="613"/>
                  <a:pt x="217" y="613"/>
                </a:cubicBezTo>
                <a:cubicBezTo>
                  <a:pt x="216" y="614"/>
                  <a:pt x="215" y="614"/>
                  <a:pt x="214" y="614"/>
                </a:cubicBezTo>
                <a:cubicBezTo>
                  <a:pt x="214" y="614"/>
                  <a:pt x="214" y="614"/>
                  <a:pt x="214" y="61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297778" y="1720652"/>
            <a:ext cx="1244879" cy="1232427"/>
            <a:chOff x="2001432" y="1331798"/>
            <a:chExt cx="1244879" cy="1232427"/>
          </a:xfrm>
        </p:grpSpPr>
        <p:sp>
          <p:nvSpPr>
            <p:cNvPr id="28" name="Rectangle 27"/>
            <p:cNvSpPr/>
            <p:nvPr/>
          </p:nvSpPr>
          <p:spPr>
            <a:xfrm>
              <a:off x="2323148" y="1331798"/>
              <a:ext cx="6014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001432" y="1856339"/>
              <a:ext cx="124487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Early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Planning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275415" y="1720652"/>
            <a:ext cx="1259496" cy="924651"/>
            <a:chOff x="3979069" y="1331798"/>
            <a:chExt cx="1259496" cy="924651"/>
          </a:xfrm>
        </p:grpSpPr>
        <p:sp>
          <p:nvSpPr>
            <p:cNvPr id="29" name="Rectangle 28"/>
            <p:cNvSpPr/>
            <p:nvPr/>
          </p:nvSpPr>
          <p:spPr>
            <a:xfrm>
              <a:off x="3979069" y="1856339"/>
              <a:ext cx="12594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Referrals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979069" y="1331798"/>
              <a:ext cx="6014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835703" y="3720572"/>
            <a:ext cx="1305819" cy="1267419"/>
            <a:chOff x="4539357" y="3331718"/>
            <a:chExt cx="1305819" cy="1267419"/>
          </a:xfrm>
        </p:grpSpPr>
        <p:sp>
          <p:nvSpPr>
            <p:cNvPr id="32" name="Rectangle 31"/>
            <p:cNvSpPr/>
            <p:nvPr/>
          </p:nvSpPr>
          <p:spPr>
            <a:xfrm>
              <a:off x="4539357" y="3891251"/>
              <a:ext cx="130581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Guides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Checklist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91543" y="3331718"/>
              <a:ext cx="6014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03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071414" y="4921243"/>
            <a:ext cx="1235451" cy="1366646"/>
            <a:chOff x="2775068" y="4532389"/>
            <a:chExt cx="1235451" cy="1366646"/>
          </a:xfrm>
        </p:grpSpPr>
        <p:sp>
          <p:nvSpPr>
            <p:cNvPr id="27" name="Rectangle 26"/>
            <p:cNvSpPr/>
            <p:nvPr/>
          </p:nvSpPr>
          <p:spPr>
            <a:xfrm>
              <a:off x="2775068" y="4883372"/>
              <a:ext cx="123545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Share Red Flags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092071" y="4532389"/>
              <a:ext cx="6014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04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405691" y="3478209"/>
            <a:ext cx="1351989" cy="1259095"/>
            <a:chOff x="1109345" y="3089355"/>
            <a:chExt cx="1351989" cy="1259095"/>
          </a:xfrm>
        </p:grpSpPr>
        <p:sp>
          <p:nvSpPr>
            <p:cNvPr id="30" name="Rectangle 29"/>
            <p:cNvSpPr/>
            <p:nvPr/>
          </p:nvSpPr>
          <p:spPr>
            <a:xfrm>
              <a:off x="1109345" y="3640564"/>
              <a:ext cx="135198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Joint Education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84616" y="3089355"/>
              <a:ext cx="6014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05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021524" y="1569659"/>
            <a:ext cx="4058904" cy="731520"/>
            <a:chOff x="1124813" y="1617837"/>
            <a:chExt cx="4058904" cy="731520"/>
          </a:xfrm>
        </p:grpSpPr>
        <p:sp>
          <p:nvSpPr>
            <p:cNvPr id="26" name="Rectangle 25"/>
            <p:cNvSpPr/>
            <p:nvPr/>
          </p:nvSpPr>
          <p:spPr>
            <a:xfrm>
              <a:off x="2081964" y="1660430"/>
              <a:ext cx="31017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Encourage Early Planning</a:t>
              </a:r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1124813" y="1617837"/>
              <a:ext cx="731520" cy="731520"/>
              <a:chOff x="1124813" y="1617837"/>
              <a:chExt cx="731520" cy="731520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1124813" y="1617837"/>
                <a:ext cx="731520" cy="73152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14"/>
              <p:cNvSpPr>
                <a:spLocks/>
              </p:cNvSpPr>
              <p:nvPr/>
            </p:nvSpPr>
            <p:spPr bwMode="auto">
              <a:xfrm>
                <a:off x="1323158" y="1796708"/>
                <a:ext cx="361083" cy="373777"/>
              </a:xfrm>
              <a:custGeom>
                <a:avLst/>
                <a:gdLst>
                  <a:gd name="T0" fmla="*/ 1677 w 3353"/>
                  <a:gd name="T1" fmla="*/ 0 h 3207"/>
                  <a:gd name="T2" fmla="*/ 1733 w 3353"/>
                  <a:gd name="T3" fmla="*/ 9 h 3207"/>
                  <a:gd name="T4" fmla="*/ 1783 w 3353"/>
                  <a:gd name="T5" fmla="*/ 35 h 3207"/>
                  <a:gd name="T6" fmla="*/ 1823 w 3353"/>
                  <a:gd name="T7" fmla="*/ 76 h 3207"/>
                  <a:gd name="T8" fmla="*/ 2258 w 3353"/>
                  <a:gd name="T9" fmla="*/ 952 h 3207"/>
                  <a:gd name="T10" fmla="*/ 3227 w 3353"/>
                  <a:gd name="T11" fmla="*/ 1096 h 3207"/>
                  <a:gd name="T12" fmla="*/ 3278 w 3353"/>
                  <a:gd name="T13" fmla="*/ 1121 h 3207"/>
                  <a:gd name="T14" fmla="*/ 3318 w 3353"/>
                  <a:gd name="T15" fmla="*/ 1161 h 3207"/>
                  <a:gd name="T16" fmla="*/ 3344 w 3353"/>
                  <a:gd name="T17" fmla="*/ 1212 h 3207"/>
                  <a:gd name="T18" fmla="*/ 3353 w 3353"/>
                  <a:gd name="T19" fmla="*/ 1268 h 3207"/>
                  <a:gd name="T20" fmla="*/ 3343 w 3353"/>
                  <a:gd name="T21" fmla="*/ 1324 h 3207"/>
                  <a:gd name="T22" fmla="*/ 3318 w 3353"/>
                  <a:gd name="T23" fmla="*/ 1374 h 3207"/>
                  <a:gd name="T24" fmla="*/ 2618 w 3353"/>
                  <a:gd name="T25" fmla="*/ 2059 h 3207"/>
                  <a:gd name="T26" fmla="*/ 2781 w 3353"/>
                  <a:gd name="T27" fmla="*/ 3025 h 3207"/>
                  <a:gd name="T28" fmla="*/ 2772 w 3353"/>
                  <a:gd name="T29" fmla="*/ 3081 h 3207"/>
                  <a:gd name="T30" fmla="*/ 2748 w 3353"/>
                  <a:gd name="T31" fmla="*/ 3132 h 3207"/>
                  <a:gd name="T32" fmla="*/ 2707 w 3353"/>
                  <a:gd name="T33" fmla="*/ 3173 h 3207"/>
                  <a:gd name="T34" fmla="*/ 2657 w 3353"/>
                  <a:gd name="T35" fmla="*/ 3198 h 3207"/>
                  <a:gd name="T36" fmla="*/ 2602 w 3353"/>
                  <a:gd name="T37" fmla="*/ 3207 h 3207"/>
                  <a:gd name="T38" fmla="*/ 2544 w 3353"/>
                  <a:gd name="T39" fmla="*/ 3197 h 3207"/>
                  <a:gd name="T40" fmla="*/ 1677 w 3353"/>
                  <a:gd name="T41" fmla="*/ 2744 h 3207"/>
                  <a:gd name="T42" fmla="*/ 808 w 3353"/>
                  <a:gd name="T43" fmla="*/ 3197 h 3207"/>
                  <a:gd name="T44" fmla="*/ 753 w 3353"/>
                  <a:gd name="T45" fmla="*/ 3207 h 3207"/>
                  <a:gd name="T46" fmla="*/ 697 w 3353"/>
                  <a:gd name="T47" fmla="*/ 3198 h 3207"/>
                  <a:gd name="T48" fmla="*/ 646 w 3353"/>
                  <a:gd name="T49" fmla="*/ 3173 h 3207"/>
                  <a:gd name="T50" fmla="*/ 605 w 3353"/>
                  <a:gd name="T51" fmla="*/ 3132 h 3207"/>
                  <a:gd name="T52" fmla="*/ 580 w 3353"/>
                  <a:gd name="T53" fmla="*/ 3081 h 3207"/>
                  <a:gd name="T54" fmla="*/ 571 w 3353"/>
                  <a:gd name="T55" fmla="*/ 3026 h 3207"/>
                  <a:gd name="T56" fmla="*/ 735 w 3353"/>
                  <a:gd name="T57" fmla="*/ 2060 h 3207"/>
                  <a:gd name="T58" fmla="*/ 36 w 3353"/>
                  <a:gd name="T59" fmla="*/ 1374 h 3207"/>
                  <a:gd name="T60" fmla="*/ 9 w 3353"/>
                  <a:gd name="T61" fmla="*/ 1324 h 3207"/>
                  <a:gd name="T62" fmla="*/ 0 w 3353"/>
                  <a:gd name="T63" fmla="*/ 1268 h 3207"/>
                  <a:gd name="T64" fmla="*/ 9 w 3353"/>
                  <a:gd name="T65" fmla="*/ 1212 h 3207"/>
                  <a:gd name="T66" fmla="*/ 35 w 3353"/>
                  <a:gd name="T67" fmla="*/ 1161 h 3207"/>
                  <a:gd name="T68" fmla="*/ 75 w 3353"/>
                  <a:gd name="T69" fmla="*/ 1121 h 3207"/>
                  <a:gd name="T70" fmla="*/ 126 w 3353"/>
                  <a:gd name="T71" fmla="*/ 1097 h 3207"/>
                  <a:gd name="T72" fmla="*/ 1094 w 3353"/>
                  <a:gd name="T73" fmla="*/ 953 h 3207"/>
                  <a:gd name="T74" fmla="*/ 1530 w 3353"/>
                  <a:gd name="T75" fmla="*/ 76 h 3207"/>
                  <a:gd name="T76" fmla="*/ 1570 w 3353"/>
                  <a:gd name="T77" fmla="*/ 35 h 3207"/>
                  <a:gd name="T78" fmla="*/ 1620 w 3353"/>
                  <a:gd name="T79" fmla="*/ 9 h 3207"/>
                  <a:gd name="T80" fmla="*/ 1677 w 3353"/>
                  <a:gd name="T81" fmla="*/ 0 h 3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353" h="3207">
                    <a:moveTo>
                      <a:pt x="1677" y="0"/>
                    </a:moveTo>
                    <a:lnTo>
                      <a:pt x="1677" y="0"/>
                    </a:lnTo>
                    <a:lnTo>
                      <a:pt x="1705" y="2"/>
                    </a:lnTo>
                    <a:lnTo>
                      <a:pt x="1733" y="9"/>
                    </a:lnTo>
                    <a:lnTo>
                      <a:pt x="1759" y="21"/>
                    </a:lnTo>
                    <a:lnTo>
                      <a:pt x="1783" y="35"/>
                    </a:lnTo>
                    <a:lnTo>
                      <a:pt x="1805" y="53"/>
                    </a:lnTo>
                    <a:lnTo>
                      <a:pt x="1823" y="76"/>
                    </a:lnTo>
                    <a:lnTo>
                      <a:pt x="1837" y="100"/>
                    </a:lnTo>
                    <a:lnTo>
                      <a:pt x="2258" y="952"/>
                    </a:lnTo>
                    <a:lnTo>
                      <a:pt x="3199" y="1089"/>
                    </a:lnTo>
                    <a:lnTo>
                      <a:pt x="3227" y="1096"/>
                    </a:lnTo>
                    <a:lnTo>
                      <a:pt x="3253" y="1107"/>
                    </a:lnTo>
                    <a:lnTo>
                      <a:pt x="3278" y="1121"/>
                    </a:lnTo>
                    <a:lnTo>
                      <a:pt x="3299" y="1139"/>
                    </a:lnTo>
                    <a:lnTo>
                      <a:pt x="3318" y="1161"/>
                    </a:lnTo>
                    <a:lnTo>
                      <a:pt x="3333" y="1185"/>
                    </a:lnTo>
                    <a:lnTo>
                      <a:pt x="3344" y="1212"/>
                    </a:lnTo>
                    <a:lnTo>
                      <a:pt x="3351" y="1241"/>
                    </a:lnTo>
                    <a:lnTo>
                      <a:pt x="3353" y="1268"/>
                    </a:lnTo>
                    <a:lnTo>
                      <a:pt x="3351" y="1297"/>
                    </a:lnTo>
                    <a:lnTo>
                      <a:pt x="3343" y="1324"/>
                    </a:lnTo>
                    <a:lnTo>
                      <a:pt x="3333" y="1350"/>
                    </a:lnTo>
                    <a:lnTo>
                      <a:pt x="3318" y="1374"/>
                    </a:lnTo>
                    <a:lnTo>
                      <a:pt x="3298" y="1396"/>
                    </a:lnTo>
                    <a:lnTo>
                      <a:pt x="2618" y="2059"/>
                    </a:lnTo>
                    <a:lnTo>
                      <a:pt x="2779" y="2996"/>
                    </a:lnTo>
                    <a:lnTo>
                      <a:pt x="2781" y="3025"/>
                    </a:lnTo>
                    <a:lnTo>
                      <a:pt x="2779" y="3053"/>
                    </a:lnTo>
                    <a:lnTo>
                      <a:pt x="2772" y="3081"/>
                    </a:lnTo>
                    <a:lnTo>
                      <a:pt x="2762" y="3107"/>
                    </a:lnTo>
                    <a:lnTo>
                      <a:pt x="2748" y="3132"/>
                    </a:lnTo>
                    <a:lnTo>
                      <a:pt x="2729" y="3153"/>
                    </a:lnTo>
                    <a:lnTo>
                      <a:pt x="2707" y="3173"/>
                    </a:lnTo>
                    <a:lnTo>
                      <a:pt x="2682" y="3187"/>
                    </a:lnTo>
                    <a:lnTo>
                      <a:pt x="2657" y="3198"/>
                    </a:lnTo>
                    <a:lnTo>
                      <a:pt x="2629" y="3205"/>
                    </a:lnTo>
                    <a:lnTo>
                      <a:pt x="2602" y="3207"/>
                    </a:lnTo>
                    <a:lnTo>
                      <a:pt x="2573" y="3205"/>
                    </a:lnTo>
                    <a:lnTo>
                      <a:pt x="2544" y="3197"/>
                    </a:lnTo>
                    <a:lnTo>
                      <a:pt x="2518" y="3186"/>
                    </a:lnTo>
                    <a:lnTo>
                      <a:pt x="1677" y="2744"/>
                    </a:lnTo>
                    <a:lnTo>
                      <a:pt x="835" y="3186"/>
                    </a:lnTo>
                    <a:lnTo>
                      <a:pt x="808" y="3197"/>
                    </a:lnTo>
                    <a:lnTo>
                      <a:pt x="781" y="3205"/>
                    </a:lnTo>
                    <a:lnTo>
                      <a:pt x="753" y="3207"/>
                    </a:lnTo>
                    <a:lnTo>
                      <a:pt x="724" y="3205"/>
                    </a:lnTo>
                    <a:lnTo>
                      <a:pt x="697" y="3198"/>
                    </a:lnTo>
                    <a:lnTo>
                      <a:pt x="670" y="3187"/>
                    </a:lnTo>
                    <a:lnTo>
                      <a:pt x="646" y="3173"/>
                    </a:lnTo>
                    <a:lnTo>
                      <a:pt x="624" y="3153"/>
                    </a:lnTo>
                    <a:lnTo>
                      <a:pt x="605" y="3132"/>
                    </a:lnTo>
                    <a:lnTo>
                      <a:pt x="591" y="3107"/>
                    </a:lnTo>
                    <a:lnTo>
                      <a:pt x="580" y="3081"/>
                    </a:lnTo>
                    <a:lnTo>
                      <a:pt x="573" y="3053"/>
                    </a:lnTo>
                    <a:lnTo>
                      <a:pt x="571" y="3026"/>
                    </a:lnTo>
                    <a:lnTo>
                      <a:pt x="574" y="2996"/>
                    </a:lnTo>
                    <a:lnTo>
                      <a:pt x="735" y="2060"/>
                    </a:lnTo>
                    <a:lnTo>
                      <a:pt x="54" y="1396"/>
                    </a:lnTo>
                    <a:lnTo>
                      <a:pt x="36" y="1374"/>
                    </a:lnTo>
                    <a:lnTo>
                      <a:pt x="20" y="1350"/>
                    </a:lnTo>
                    <a:lnTo>
                      <a:pt x="9" y="1324"/>
                    </a:lnTo>
                    <a:lnTo>
                      <a:pt x="2" y="1297"/>
                    </a:lnTo>
                    <a:lnTo>
                      <a:pt x="0" y="1268"/>
                    </a:lnTo>
                    <a:lnTo>
                      <a:pt x="2" y="1241"/>
                    </a:lnTo>
                    <a:lnTo>
                      <a:pt x="9" y="1212"/>
                    </a:lnTo>
                    <a:lnTo>
                      <a:pt x="19" y="1185"/>
                    </a:lnTo>
                    <a:lnTo>
                      <a:pt x="35" y="1161"/>
                    </a:lnTo>
                    <a:lnTo>
                      <a:pt x="53" y="1139"/>
                    </a:lnTo>
                    <a:lnTo>
                      <a:pt x="75" y="1121"/>
                    </a:lnTo>
                    <a:lnTo>
                      <a:pt x="99" y="1107"/>
                    </a:lnTo>
                    <a:lnTo>
                      <a:pt x="126" y="1097"/>
                    </a:lnTo>
                    <a:lnTo>
                      <a:pt x="154" y="1089"/>
                    </a:lnTo>
                    <a:lnTo>
                      <a:pt x="1094" y="953"/>
                    </a:lnTo>
                    <a:lnTo>
                      <a:pt x="1515" y="100"/>
                    </a:lnTo>
                    <a:lnTo>
                      <a:pt x="1530" y="76"/>
                    </a:lnTo>
                    <a:lnTo>
                      <a:pt x="1548" y="53"/>
                    </a:lnTo>
                    <a:lnTo>
                      <a:pt x="1570" y="35"/>
                    </a:lnTo>
                    <a:lnTo>
                      <a:pt x="1594" y="21"/>
                    </a:lnTo>
                    <a:lnTo>
                      <a:pt x="1620" y="9"/>
                    </a:lnTo>
                    <a:lnTo>
                      <a:pt x="1647" y="2"/>
                    </a:lnTo>
                    <a:lnTo>
                      <a:pt x="167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2" name="Group 111"/>
          <p:cNvGrpSpPr/>
          <p:nvPr/>
        </p:nvGrpSpPr>
        <p:grpSpPr>
          <a:xfrm>
            <a:off x="1050478" y="2502052"/>
            <a:ext cx="4058904" cy="731520"/>
            <a:chOff x="1124813" y="2584790"/>
            <a:chExt cx="4058904" cy="731520"/>
          </a:xfrm>
        </p:grpSpPr>
        <p:grpSp>
          <p:nvGrpSpPr>
            <p:cNvPr id="106" name="Group 105"/>
            <p:cNvGrpSpPr/>
            <p:nvPr/>
          </p:nvGrpSpPr>
          <p:grpSpPr>
            <a:xfrm>
              <a:off x="1124813" y="2584790"/>
              <a:ext cx="731520" cy="731520"/>
              <a:chOff x="1124813" y="2584790"/>
              <a:chExt cx="731520" cy="731520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1124813" y="2584790"/>
                <a:ext cx="731520" cy="73152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6" name="Group 17"/>
              <p:cNvGrpSpPr>
                <a:grpSpLocks noChangeAspect="1"/>
              </p:cNvGrpSpPr>
              <p:nvPr/>
            </p:nvGrpSpPr>
            <p:grpSpPr bwMode="auto">
              <a:xfrm>
                <a:off x="1322337" y="2722153"/>
                <a:ext cx="336473" cy="456795"/>
                <a:chOff x="1828" y="2103"/>
                <a:chExt cx="2033" cy="2760"/>
              </a:xfrm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9" name="Freeform 19"/>
                <p:cNvSpPr>
                  <a:spLocks/>
                </p:cNvSpPr>
                <p:nvPr/>
              </p:nvSpPr>
              <p:spPr bwMode="auto">
                <a:xfrm>
                  <a:off x="2557" y="4434"/>
                  <a:ext cx="575" cy="86"/>
                </a:xfrm>
                <a:custGeom>
                  <a:avLst/>
                  <a:gdLst>
                    <a:gd name="T0" fmla="*/ 85 w 1149"/>
                    <a:gd name="T1" fmla="*/ 0 h 171"/>
                    <a:gd name="T2" fmla="*/ 1064 w 1149"/>
                    <a:gd name="T3" fmla="*/ 0 h 171"/>
                    <a:gd name="T4" fmla="*/ 1092 w 1149"/>
                    <a:gd name="T5" fmla="*/ 3 h 171"/>
                    <a:gd name="T6" fmla="*/ 1114 w 1149"/>
                    <a:gd name="T7" fmla="*/ 16 h 171"/>
                    <a:gd name="T8" fmla="*/ 1133 w 1149"/>
                    <a:gd name="T9" fmla="*/ 35 h 171"/>
                    <a:gd name="T10" fmla="*/ 1144 w 1149"/>
                    <a:gd name="T11" fmla="*/ 58 h 171"/>
                    <a:gd name="T12" fmla="*/ 1149 w 1149"/>
                    <a:gd name="T13" fmla="*/ 86 h 171"/>
                    <a:gd name="T14" fmla="*/ 1144 w 1149"/>
                    <a:gd name="T15" fmla="*/ 113 h 171"/>
                    <a:gd name="T16" fmla="*/ 1133 w 1149"/>
                    <a:gd name="T17" fmla="*/ 136 h 171"/>
                    <a:gd name="T18" fmla="*/ 1114 w 1149"/>
                    <a:gd name="T19" fmla="*/ 155 h 171"/>
                    <a:gd name="T20" fmla="*/ 1092 w 1149"/>
                    <a:gd name="T21" fmla="*/ 168 h 171"/>
                    <a:gd name="T22" fmla="*/ 1064 w 1149"/>
                    <a:gd name="T23" fmla="*/ 171 h 171"/>
                    <a:gd name="T24" fmla="*/ 85 w 1149"/>
                    <a:gd name="T25" fmla="*/ 171 h 171"/>
                    <a:gd name="T26" fmla="*/ 57 w 1149"/>
                    <a:gd name="T27" fmla="*/ 168 h 171"/>
                    <a:gd name="T28" fmla="*/ 35 w 1149"/>
                    <a:gd name="T29" fmla="*/ 155 h 171"/>
                    <a:gd name="T30" fmla="*/ 16 w 1149"/>
                    <a:gd name="T31" fmla="*/ 136 h 171"/>
                    <a:gd name="T32" fmla="*/ 5 w 1149"/>
                    <a:gd name="T33" fmla="*/ 113 h 171"/>
                    <a:gd name="T34" fmla="*/ 0 w 1149"/>
                    <a:gd name="T35" fmla="*/ 86 h 171"/>
                    <a:gd name="T36" fmla="*/ 5 w 1149"/>
                    <a:gd name="T37" fmla="*/ 58 h 171"/>
                    <a:gd name="T38" fmla="*/ 16 w 1149"/>
                    <a:gd name="T39" fmla="*/ 35 h 171"/>
                    <a:gd name="T40" fmla="*/ 35 w 1149"/>
                    <a:gd name="T41" fmla="*/ 16 h 171"/>
                    <a:gd name="T42" fmla="*/ 57 w 1149"/>
                    <a:gd name="T43" fmla="*/ 3 h 171"/>
                    <a:gd name="T44" fmla="*/ 85 w 1149"/>
                    <a:gd name="T45" fmla="*/ 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49" h="171">
                      <a:moveTo>
                        <a:pt x="85" y="0"/>
                      </a:moveTo>
                      <a:lnTo>
                        <a:pt x="1064" y="0"/>
                      </a:lnTo>
                      <a:lnTo>
                        <a:pt x="1092" y="3"/>
                      </a:lnTo>
                      <a:lnTo>
                        <a:pt x="1114" y="16"/>
                      </a:lnTo>
                      <a:lnTo>
                        <a:pt x="1133" y="35"/>
                      </a:lnTo>
                      <a:lnTo>
                        <a:pt x="1144" y="58"/>
                      </a:lnTo>
                      <a:lnTo>
                        <a:pt x="1149" y="86"/>
                      </a:lnTo>
                      <a:lnTo>
                        <a:pt x="1144" y="113"/>
                      </a:lnTo>
                      <a:lnTo>
                        <a:pt x="1133" y="136"/>
                      </a:lnTo>
                      <a:lnTo>
                        <a:pt x="1114" y="155"/>
                      </a:lnTo>
                      <a:lnTo>
                        <a:pt x="1092" y="168"/>
                      </a:lnTo>
                      <a:lnTo>
                        <a:pt x="1064" y="171"/>
                      </a:lnTo>
                      <a:lnTo>
                        <a:pt x="85" y="171"/>
                      </a:lnTo>
                      <a:lnTo>
                        <a:pt x="57" y="168"/>
                      </a:lnTo>
                      <a:lnTo>
                        <a:pt x="35" y="155"/>
                      </a:lnTo>
                      <a:lnTo>
                        <a:pt x="16" y="136"/>
                      </a:lnTo>
                      <a:lnTo>
                        <a:pt x="5" y="113"/>
                      </a:lnTo>
                      <a:lnTo>
                        <a:pt x="0" y="86"/>
                      </a:lnTo>
                      <a:lnTo>
                        <a:pt x="5" y="58"/>
                      </a:lnTo>
                      <a:lnTo>
                        <a:pt x="16" y="35"/>
                      </a:lnTo>
                      <a:lnTo>
                        <a:pt x="35" y="16"/>
                      </a:lnTo>
                      <a:lnTo>
                        <a:pt x="57" y="3"/>
                      </a:lnTo>
                      <a:lnTo>
                        <a:pt x="8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20"/>
                <p:cNvSpPr>
                  <a:spLocks/>
                </p:cNvSpPr>
                <p:nvPr/>
              </p:nvSpPr>
              <p:spPr bwMode="auto">
                <a:xfrm>
                  <a:off x="2612" y="4605"/>
                  <a:ext cx="465" cy="87"/>
                </a:xfrm>
                <a:custGeom>
                  <a:avLst/>
                  <a:gdLst>
                    <a:gd name="T0" fmla="*/ 85 w 931"/>
                    <a:gd name="T1" fmla="*/ 0 h 174"/>
                    <a:gd name="T2" fmla="*/ 846 w 931"/>
                    <a:gd name="T3" fmla="*/ 0 h 174"/>
                    <a:gd name="T4" fmla="*/ 874 w 931"/>
                    <a:gd name="T5" fmla="*/ 6 h 174"/>
                    <a:gd name="T6" fmla="*/ 896 w 931"/>
                    <a:gd name="T7" fmla="*/ 18 h 174"/>
                    <a:gd name="T8" fmla="*/ 915 w 931"/>
                    <a:gd name="T9" fmla="*/ 36 h 174"/>
                    <a:gd name="T10" fmla="*/ 928 w 931"/>
                    <a:gd name="T11" fmla="*/ 60 h 174"/>
                    <a:gd name="T12" fmla="*/ 931 w 931"/>
                    <a:gd name="T13" fmla="*/ 87 h 174"/>
                    <a:gd name="T14" fmla="*/ 928 w 931"/>
                    <a:gd name="T15" fmla="*/ 114 h 174"/>
                    <a:gd name="T16" fmla="*/ 915 w 931"/>
                    <a:gd name="T17" fmla="*/ 138 h 174"/>
                    <a:gd name="T18" fmla="*/ 896 w 931"/>
                    <a:gd name="T19" fmla="*/ 156 h 174"/>
                    <a:gd name="T20" fmla="*/ 874 w 931"/>
                    <a:gd name="T21" fmla="*/ 168 h 174"/>
                    <a:gd name="T22" fmla="*/ 846 w 931"/>
                    <a:gd name="T23" fmla="*/ 174 h 174"/>
                    <a:gd name="T24" fmla="*/ 85 w 931"/>
                    <a:gd name="T25" fmla="*/ 174 h 174"/>
                    <a:gd name="T26" fmla="*/ 57 w 931"/>
                    <a:gd name="T27" fmla="*/ 168 h 174"/>
                    <a:gd name="T28" fmla="*/ 35 w 931"/>
                    <a:gd name="T29" fmla="*/ 156 h 174"/>
                    <a:gd name="T30" fmla="*/ 16 w 931"/>
                    <a:gd name="T31" fmla="*/ 138 h 174"/>
                    <a:gd name="T32" fmla="*/ 5 w 931"/>
                    <a:gd name="T33" fmla="*/ 114 h 174"/>
                    <a:gd name="T34" fmla="*/ 0 w 931"/>
                    <a:gd name="T35" fmla="*/ 87 h 174"/>
                    <a:gd name="T36" fmla="*/ 5 w 931"/>
                    <a:gd name="T37" fmla="*/ 60 h 174"/>
                    <a:gd name="T38" fmla="*/ 16 w 931"/>
                    <a:gd name="T39" fmla="*/ 36 h 174"/>
                    <a:gd name="T40" fmla="*/ 35 w 931"/>
                    <a:gd name="T41" fmla="*/ 18 h 174"/>
                    <a:gd name="T42" fmla="*/ 57 w 931"/>
                    <a:gd name="T43" fmla="*/ 6 h 174"/>
                    <a:gd name="T44" fmla="*/ 85 w 931"/>
                    <a:gd name="T45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931" h="174">
                      <a:moveTo>
                        <a:pt x="85" y="0"/>
                      </a:moveTo>
                      <a:lnTo>
                        <a:pt x="846" y="0"/>
                      </a:lnTo>
                      <a:lnTo>
                        <a:pt x="874" y="6"/>
                      </a:lnTo>
                      <a:lnTo>
                        <a:pt x="896" y="18"/>
                      </a:lnTo>
                      <a:lnTo>
                        <a:pt x="915" y="36"/>
                      </a:lnTo>
                      <a:lnTo>
                        <a:pt x="928" y="60"/>
                      </a:lnTo>
                      <a:lnTo>
                        <a:pt x="931" y="87"/>
                      </a:lnTo>
                      <a:lnTo>
                        <a:pt x="928" y="114"/>
                      </a:lnTo>
                      <a:lnTo>
                        <a:pt x="915" y="138"/>
                      </a:lnTo>
                      <a:lnTo>
                        <a:pt x="896" y="156"/>
                      </a:lnTo>
                      <a:lnTo>
                        <a:pt x="874" y="168"/>
                      </a:lnTo>
                      <a:lnTo>
                        <a:pt x="846" y="174"/>
                      </a:lnTo>
                      <a:lnTo>
                        <a:pt x="85" y="174"/>
                      </a:lnTo>
                      <a:lnTo>
                        <a:pt x="57" y="168"/>
                      </a:lnTo>
                      <a:lnTo>
                        <a:pt x="35" y="156"/>
                      </a:lnTo>
                      <a:lnTo>
                        <a:pt x="16" y="138"/>
                      </a:lnTo>
                      <a:lnTo>
                        <a:pt x="5" y="114"/>
                      </a:lnTo>
                      <a:lnTo>
                        <a:pt x="0" y="87"/>
                      </a:lnTo>
                      <a:lnTo>
                        <a:pt x="5" y="60"/>
                      </a:lnTo>
                      <a:lnTo>
                        <a:pt x="16" y="36"/>
                      </a:lnTo>
                      <a:lnTo>
                        <a:pt x="35" y="18"/>
                      </a:lnTo>
                      <a:lnTo>
                        <a:pt x="57" y="6"/>
                      </a:lnTo>
                      <a:lnTo>
                        <a:pt x="8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21"/>
                <p:cNvSpPr>
                  <a:spLocks/>
                </p:cNvSpPr>
                <p:nvPr/>
              </p:nvSpPr>
              <p:spPr bwMode="auto">
                <a:xfrm>
                  <a:off x="2542" y="3208"/>
                  <a:ext cx="263" cy="930"/>
                </a:xfrm>
                <a:custGeom>
                  <a:avLst/>
                  <a:gdLst>
                    <a:gd name="T0" fmla="*/ 93 w 526"/>
                    <a:gd name="T1" fmla="*/ 0 h 1860"/>
                    <a:gd name="T2" fmla="*/ 118 w 526"/>
                    <a:gd name="T3" fmla="*/ 7 h 1860"/>
                    <a:gd name="T4" fmla="*/ 140 w 526"/>
                    <a:gd name="T5" fmla="*/ 21 h 1860"/>
                    <a:gd name="T6" fmla="*/ 156 w 526"/>
                    <a:gd name="T7" fmla="*/ 42 h 1860"/>
                    <a:gd name="T8" fmla="*/ 214 w 526"/>
                    <a:gd name="T9" fmla="*/ 154 h 1860"/>
                    <a:gd name="T10" fmla="*/ 266 w 526"/>
                    <a:gd name="T11" fmla="*/ 260 h 1860"/>
                    <a:gd name="T12" fmla="*/ 313 w 526"/>
                    <a:gd name="T13" fmla="*/ 363 h 1860"/>
                    <a:gd name="T14" fmla="*/ 353 w 526"/>
                    <a:gd name="T15" fmla="*/ 464 h 1860"/>
                    <a:gd name="T16" fmla="*/ 387 w 526"/>
                    <a:gd name="T17" fmla="*/ 561 h 1860"/>
                    <a:gd name="T18" fmla="*/ 417 w 526"/>
                    <a:gd name="T19" fmla="*/ 658 h 1860"/>
                    <a:gd name="T20" fmla="*/ 443 w 526"/>
                    <a:gd name="T21" fmla="*/ 757 h 1860"/>
                    <a:gd name="T22" fmla="*/ 464 w 526"/>
                    <a:gd name="T23" fmla="*/ 856 h 1860"/>
                    <a:gd name="T24" fmla="*/ 484 w 526"/>
                    <a:gd name="T25" fmla="*/ 970 h 1860"/>
                    <a:gd name="T26" fmla="*/ 498 w 526"/>
                    <a:gd name="T27" fmla="*/ 1087 h 1860"/>
                    <a:gd name="T28" fmla="*/ 510 w 526"/>
                    <a:gd name="T29" fmla="*/ 1209 h 1860"/>
                    <a:gd name="T30" fmla="*/ 517 w 526"/>
                    <a:gd name="T31" fmla="*/ 1338 h 1860"/>
                    <a:gd name="T32" fmla="*/ 522 w 526"/>
                    <a:gd name="T33" fmla="*/ 1474 h 1860"/>
                    <a:gd name="T34" fmla="*/ 526 w 526"/>
                    <a:gd name="T35" fmla="*/ 1619 h 1860"/>
                    <a:gd name="T36" fmla="*/ 526 w 526"/>
                    <a:gd name="T37" fmla="*/ 1775 h 1860"/>
                    <a:gd name="T38" fmla="*/ 522 w 526"/>
                    <a:gd name="T39" fmla="*/ 1801 h 1860"/>
                    <a:gd name="T40" fmla="*/ 510 w 526"/>
                    <a:gd name="T41" fmla="*/ 1826 h 1860"/>
                    <a:gd name="T42" fmla="*/ 491 w 526"/>
                    <a:gd name="T43" fmla="*/ 1844 h 1860"/>
                    <a:gd name="T44" fmla="*/ 469 w 526"/>
                    <a:gd name="T45" fmla="*/ 1856 h 1860"/>
                    <a:gd name="T46" fmla="*/ 443 w 526"/>
                    <a:gd name="T47" fmla="*/ 1860 h 1860"/>
                    <a:gd name="T48" fmla="*/ 415 w 526"/>
                    <a:gd name="T49" fmla="*/ 1856 h 1860"/>
                    <a:gd name="T50" fmla="*/ 393 w 526"/>
                    <a:gd name="T51" fmla="*/ 1844 h 1860"/>
                    <a:gd name="T52" fmla="*/ 374 w 526"/>
                    <a:gd name="T53" fmla="*/ 1826 h 1860"/>
                    <a:gd name="T54" fmla="*/ 362 w 526"/>
                    <a:gd name="T55" fmla="*/ 1801 h 1860"/>
                    <a:gd name="T56" fmla="*/ 358 w 526"/>
                    <a:gd name="T57" fmla="*/ 1775 h 1860"/>
                    <a:gd name="T58" fmla="*/ 358 w 526"/>
                    <a:gd name="T59" fmla="*/ 1624 h 1860"/>
                    <a:gd name="T60" fmla="*/ 355 w 526"/>
                    <a:gd name="T61" fmla="*/ 1485 h 1860"/>
                    <a:gd name="T62" fmla="*/ 349 w 526"/>
                    <a:gd name="T63" fmla="*/ 1354 h 1860"/>
                    <a:gd name="T64" fmla="*/ 342 w 526"/>
                    <a:gd name="T65" fmla="*/ 1228 h 1860"/>
                    <a:gd name="T66" fmla="*/ 332 w 526"/>
                    <a:gd name="T67" fmla="*/ 1111 h 1860"/>
                    <a:gd name="T68" fmla="*/ 318 w 526"/>
                    <a:gd name="T69" fmla="*/ 998 h 1860"/>
                    <a:gd name="T70" fmla="*/ 299 w 526"/>
                    <a:gd name="T71" fmla="*/ 888 h 1860"/>
                    <a:gd name="T72" fmla="*/ 278 w 526"/>
                    <a:gd name="T73" fmla="*/ 796 h 1860"/>
                    <a:gd name="T74" fmla="*/ 254 w 526"/>
                    <a:gd name="T75" fmla="*/ 706 h 1860"/>
                    <a:gd name="T76" fmla="*/ 227 w 526"/>
                    <a:gd name="T77" fmla="*/ 612 h 1860"/>
                    <a:gd name="T78" fmla="*/ 194 w 526"/>
                    <a:gd name="T79" fmla="*/ 522 h 1860"/>
                    <a:gd name="T80" fmla="*/ 156 w 526"/>
                    <a:gd name="T81" fmla="*/ 428 h 1860"/>
                    <a:gd name="T82" fmla="*/ 112 w 526"/>
                    <a:gd name="T83" fmla="*/ 331 h 1860"/>
                    <a:gd name="T84" fmla="*/ 64 w 526"/>
                    <a:gd name="T85" fmla="*/ 230 h 1860"/>
                    <a:gd name="T86" fmla="*/ 10 w 526"/>
                    <a:gd name="T87" fmla="*/ 127 h 1860"/>
                    <a:gd name="T88" fmla="*/ 0 w 526"/>
                    <a:gd name="T89" fmla="*/ 101 h 1860"/>
                    <a:gd name="T90" fmla="*/ 0 w 526"/>
                    <a:gd name="T91" fmla="*/ 74 h 1860"/>
                    <a:gd name="T92" fmla="*/ 7 w 526"/>
                    <a:gd name="T93" fmla="*/ 49 h 1860"/>
                    <a:gd name="T94" fmla="*/ 21 w 526"/>
                    <a:gd name="T95" fmla="*/ 26 h 1860"/>
                    <a:gd name="T96" fmla="*/ 41 w 526"/>
                    <a:gd name="T97" fmla="*/ 11 h 1860"/>
                    <a:gd name="T98" fmla="*/ 67 w 526"/>
                    <a:gd name="T99" fmla="*/ 0 h 1860"/>
                    <a:gd name="T100" fmla="*/ 93 w 526"/>
                    <a:gd name="T101" fmla="*/ 0 h 1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26" h="1860">
                      <a:moveTo>
                        <a:pt x="93" y="0"/>
                      </a:moveTo>
                      <a:lnTo>
                        <a:pt x="118" y="7"/>
                      </a:lnTo>
                      <a:lnTo>
                        <a:pt x="140" y="21"/>
                      </a:lnTo>
                      <a:lnTo>
                        <a:pt x="156" y="42"/>
                      </a:lnTo>
                      <a:lnTo>
                        <a:pt x="214" y="154"/>
                      </a:lnTo>
                      <a:lnTo>
                        <a:pt x="266" y="260"/>
                      </a:lnTo>
                      <a:lnTo>
                        <a:pt x="313" y="363"/>
                      </a:lnTo>
                      <a:lnTo>
                        <a:pt x="353" y="464"/>
                      </a:lnTo>
                      <a:lnTo>
                        <a:pt x="387" y="561"/>
                      </a:lnTo>
                      <a:lnTo>
                        <a:pt x="417" y="658"/>
                      </a:lnTo>
                      <a:lnTo>
                        <a:pt x="443" y="757"/>
                      </a:lnTo>
                      <a:lnTo>
                        <a:pt x="464" y="856"/>
                      </a:lnTo>
                      <a:lnTo>
                        <a:pt x="484" y="970"/>
                      </a:lnTo>
                      <a:lnTo>
                        <a:pt x="498" y="1087"/>
                      </a:lnTo>
                      <a:lnTo>
                        <a:pt x="510" y="1209"/>
                      </a:lnTo>
                      <a:lnTo>
                        <a:pt x="517" y="1338"/>
                      </a:lnTo>
                      <a:lnTo>
                        <a:pt x="522" y="1474"/>
                      </a:lnTo>
                      <a:lnTo>
                        <a:pt x="526" y="1619"/>
                      </a:lnTo>
                      <a:lnTo>
                        <a:pt x="526" y="1775"/>
                      </a:lnTo>
                      <a:lnTo>
                        <a:pt x="522" y="1801"/>
                      </a:lnTo>
                      <a:lnTo>
                        <a:pt x="510" y="1826"/>
                      </a:lnTo>
                      <a:lnTo>
                        <a:pt x="491" y="1844"/>
                      </a:lnTo>
                      <a:lnTo>
                        <a:pt x="469" y="1856"/>
                      </a:lnTo>
                      <a:lnTo>
                        <a:pt x="443" y="1860"/>
                      </a:lnTo>
                      <a:lnTo>
                        <a:pt x="415" y="1856"/>
                      </a:lnTo>
                      <a:lnTo>
                        <a:pt x="393" y="1844"/>
                      </a:lnTo>
                      <a:lnTo>
                        <a:pt x="374" y="1826"/>
                      </a:lnTo>
                      <a:lnTo>
                        <a:pt x="362" y="1801"/>
                      </a:lnTo>
                      <a:lnTo>
                        <a:pt x="358" y="1775"/>
                      </a:lnTo>
                      <a:lnTo>
                        <a:pt x="358" y="1624"/>
                      </a:lnTo>
                      <a:lnTo>
                        <a:pt x="355" y="1485"/>
                      </a:lnTo>
                      <a:lnTo>
                        <a:pt x="349" y="1354"/>
                      </a:lnTo>
                      <a:lnTo>
                        <a:pt x="342" y="1228"/>
                      </a:lnTo>
                      <a:lnTo>
                        <a:pt x="332" y="1111"/>
                      </a:lnTo>
                      <a:lnTo>
                        <a:pt x="318" y="998"/>
                      </a:lnTo>
                      <a:lnTo>
                        <a:pt x="299" y="888"/>
                      </a:lnTo>
                      <a:lnTo>
                        <a:pt x="278" y="796"/>
                      </a:lnTo>
                      <a:lnTo>
                        <a:pt x="254" y="706"/>
                      </a:lnTo>
                      <a:lnTo>
                        <a:pt x="227" y="612"/>
                      </a:lnTo>
                      <a:lnTo>
                        <a:pt x="194" y="522"/>
                      </a:lnTo>
                      <a:lnTo>
                        <a:pt x="156" y="428"/>
                      </a:lnTo>
                      <a:lnTo>
                        <a:pt x="112" y="331"/>
                      </a:lnTo>
                      <a:lnTo>
                        <a:pt x="64" y="230"/>
                      </a:lnTo>
                      <a:lnTo>
                        <a:pt x="10" y="127"/>
                      </a:lnTo>
                      <a:lnTo>
                        <a:pt x="0" y="101"/>
                      </a:lnTo>
                      <a:lnTo>
                        <a:pt x="0" y="74"/>
                      </a:lnTo>
                      <a:lnTo>
                        <a:pt x="7" y="49"/>
                      </a:lnTo>
                      <a:lnTo>
                        <a:pt x="21" y="26"/>
                      </a:lnTo>
                      <a:lnTo>
                        <a:pt x="41" y="11"/>
                      </a:lnTo>
                      <a:lnTo>
                        <a:pt x="67" y="0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22"/>
                <p:cNvSpPr>
                  <a:spLocks/>
                </p:cNvSpPr>
                <p:nvPr/>
              </p:nvSpPr>
              <p:spPr bwMode="auto">
                <a:xfrm>
                  <a:off x="2885" y="3208"/>
                  <a:ext cx="263" cy="930"/>
                </a:xfrm>
                <a:custGeom>
                  <a:avLst/>
                  <a:gdLst>
                    <a:gd name="T0" fmla="*/ 433 w 526"/>
                    <a:gd name="T1" fmla="*/ 0 h 1860"/>
                    <a:gd name="T2" fmla="*/ 459 w 526"/>
                    <a:gd name="T3" fmla="*/ 0 h 1860"/>
                    <a:gd name="T4" fmla="*/ 485 w 526"/>
                    <a:gd name="T5" fmla="*/ 11 h 1860"/>
                    <a:gd name="T6" fmla="*/ 505 w 526"/>
                    <a:gd name="T7" fmla="*/ 26 h 1860"/>
                    <a:gd name="T8" fmla="*/ 519 w 526"/>
                    <a:gd name="T9" fmla="*/ 49 h 1860"/>
                    <a:gd name="T10" fmla="*/ 526 w 526"/>
                    <a:gd name="T11" fmla="*/ 74 h 1860"/>
                    <a:gd name="T12" fmla="*/ 526 w 526"/>
                    <a:gd name="T13" fmla="*/ 101 h 1860"/>
                    <a:gd name="T14" fmla="*/ 517 w 526"/>
                    <a:gd name="T15" fmla="*/ 127 h 1860"/>
                    <a:gd name="T16" fmla="*/ 462 w 526"/>
                    <a:gd name="T17" fmla="*/ 230 h 1860"/>
                    <a:gd name="T18" fmla="*/ 414 w 526"/>
                    <a:gd name="T19" fmla="*/ 331 h 1860"/>
                    <a:gd name="T20" fmla="*/ 370 w 526"/>
                    <a:gd name="T21" fmla="*/ 428 h 1860"/>
                    <a:gd name="T22" fmla="*/ 332 w 526"/>
                    <a:gd name="T23" fmla="*/ 522 h 1860"/>
                    <a:gd name="T24" fmla="*/ 299 w 526"/>
                    <a:gd name="T25" fmla="*/ 612 h 1860"/>
                    <a:gd name="T26" fmla="*/ 272 w 526"/>
                    <a:gd name="T27" fmla="*/ 706 h 1860"/>
                    <a:gd name="T28" fmla="*/ 248 w 526"/>
                    <a:gd name="T29" fmla="*/ 796 h 1860"/>
                    <a:gd name="T30" fmla="*/ 227 w 526"/>
                    <a:gd name="T31" fmla="*/ 888 h 1860"/>
                    <a:gd name="T32" fmla="*/ 208 w 526"/>
                    <a:gd name="T33" fmla="*/ 998 h 1860"/>
                    <a:gd name="T34" fmla="*/ 194 w 526"/>
                    <a:gd name="T35" fmla="*/ 1111 h 1860"/>
                    <a:gd name="T36" fmla="*/ 184 w 526"/>
                    <a:gd name="T37" fmla="*/ 1228 h 1860"/>
                    <a:gd name="T38" fmla="*/ 177 w 526"/>
                    <a:gd name="T39" fmla="*/ 1354 h 1860"/>
                    <a:gd name="T40" fmla="*/ 171 w 526"/>
                    <a:gd name="T41" fmla="*/ 1485 h 1860"/>
                    <a:gd name="T42" fmla="*/ 168 w 526"/>
                    <a:gd name="T43" fmla="*/ 1624 h 1860"/>
                    <a:gd name="T44" fmla="*/ 168 w 526"/>
                    <a:gd name="T45" fmla="*/ 1775 h 1860"/>
                    <a:gd name="T46" fmla="*/ 164 w 526"/>
                    <a:gd name="T47" fmla="*/ 1801 h 1860"/>
                    <a:gd name="T48" fmla="*/ 152 w 526"/>
                    <a:gd name="T49" fmla="*/ 1826 h 1860"/>
                    <a:gd name="T50" fmla="*/ 133 w 526"/>
                    <a:gd name="T51" fmla="*/ 1844 h 1860"/>
                    <a:gd name="T52" fmla="*/ 111 w 526"/>
                    <a:gd name="T53" fmla="*/ 1856 h 1860"/>
                    <a:gd name="T54" fmla="*/ 83 w 526"/>
                    <a:gd name="T55" fmla="*/ 1860 h 1860"/>
                    <a:gd name="T56" fmla="*/ 57 w 526"/>
                    <a:gd name="T57" fmla="*/ 1856 h 1860"/>
                    <a:gd name="T58" fmla="*/ 35 w 526"/>
                    <a:gd name="T59" fmla="*/ 1844 h 1860"/>
                    <a:gd name="T60" fmla="*/ 16 w 526"/>
                    <a:gd name="T61" fmla="*/ 1826 h 1860"/>
                    <a:gd name="T62" fmla="*/ 4 w 526"/>
                    <a:gd name="T63" fmla="*/ 1801 h 1860"/>
                    <a:gd name="T64" fmla="*/ 0 w 526"/>
                    <a:gd name="T65" fmla="*/ 1775 h 1860"/>
                    <a:gd name="T66" fmla="*/ 0 w 526"/>
                    <a:gd name="T67" fmla="*/ 1619 h 1860"/>
                    <a:gd name="T68" fmla="*/ 4 w 526"/>
                    <a:gd name="T69" fmla="*/ 1474 h 1860"/>
                    <a:gd name="T70" fmla="*/ 9 w 526"/>
                    <a:gd name="T71" fmla="*/ 1338 h 1860"/>
                    <a:gd name="T72" fmla="*/ 16 w 526"/>
                    <a:gd name="T73" fmla="*/ 1209 h 1860"/>
                    <a:gd name="T74" fmla="*/ 28 w 526"/>
                    <a:gd name="T75" fmla="*/ 1087 h 1860"/>
                    <a:gd name="T76" fmla="*/ 43 w 526"/>
                    <a:gd name="T77" fmla="*/ 970 h 1860"/>
                    <a:gd name="T78" fmla="*/ 62 w 526"/>
                    <a:gd name="T79" fmla="*/ 856 h 1860"/>
                    <a:gd name="T80" fmla="*/ 83 w 526"/>
                    <a:gd name="T81" fmla="*/ 757 h 1860"/>
                    <a:gd name="T82" fmla="*/ 109 w 526"/>
                    <a:gd name="T83" fmla="*/ 658 h 1860"/>
                    <a:gd name="T84" fmla="*/ 140 w 526"/>
                    <a:gd name="T85" fmla="*/ 561 h 1860"/>
                    <a:gd name="T86" fmla="*/ 175 w 526"/>
                    <a:gd name="T87" fmla="*/ 464 h 1860"/>
                    <a:gd name="T88" fmla="*/ 215 w 526"/>
                    <a:gd name="T89" fmla="*/ 363 h 1860"/>
                    <a:gd name="T90" fmla="*/ 261 w 526"/>
                    <a:gd name="T91" fmla="*/ 260 h 1860"/>
                    <a:gd name="T92" fmla="*/ 312 w 526"/>
                    <a:gd name="T93" fmla="*/ 154 h 1860"/>
                    <a:gd name="T94" fmla="*/ 370 w 526"/>
                    <a:gd name="T95" fmla="*/ 42 h 1860"/>
                    <a:gd name="T96" fmla="*/ 388 w 526"/>
                    <a:gd name="T97" fmla="*/ 21 h 1860"/>
                    <a:gd name="T98" fmla="*/ 408 w 526"/>
                    <a:gd name="T99" fmla="*/ 7 h 1860"/>
                    <a:gd name="T100" fmla="*/ 433 w 526"/>
                    <a:gd name="T101" fmla="*/ 0 h 1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26" h="1860">
                      <a:moveTo>
                        <a:pt x="433" y="0"/>
                      </a:moveTo>
                      <a:lnTo>
                        <a:pt x="459" y="0"/>
                      </a:lnTo>
                      <a:lnTo>
                        <a:pt x="485" y="11"/>
                      </a:lnTo>
                      <a:lnTo>
                        <a:pt x="505" y="26"/>
                      </a:lnTo>
                      <a:lnTo>
                        <a:pt x="519" y="49"/>
                      </a:lnTo>
                      <a:lnTo>
                        <a:pt x="526" y="74"/>
                      </a:lnTo>
                      <a:lnTo>
                        <a:pt x="526" y="101"/>
                      </a:lnTo>
                      <a:lnTo>
                        <a:pt x="517" y="127"/>
                      </a:lnTo>
                      <a:lnTo>
                        <a:pt x="462" y="230"/>
                      </a:lnTo>
                      <a:lnTo>
                        <a:pt x="414" y="331"/>
                      </a:lnTo>
                      <a:lnTo>
                        <a:pt x="370" y="428"/>
                      </a:lnTo>
                      <a:lnTo>
                        <a:pt x="332" y="522"/>
                      </a:lnTo>
                      <a:lnTo>
                        <a:pt x="299" y="612"/>
                      </a:lnTo>
                      <a:lnTo>
                        <a:pt x="272" y="706"/>
                      </a:lnTo>
                      <a:lnTo>
                        <a:pt x="248" y="796"/>
                      </a:lnTo>
                      <a:lnTo>
                        <a:pt x="227" y="888"/>
                      </a:lnTo>
                      <a:lnTo>
                        <a:pt x="208" y="998"/>
                      </a:lnTo>
                      <a:lnTo>
                        <a:pt x="194" y="1111"/>
                      </a:lnTo>
                      <a:lnTo>
                        <a:pt x="184" y="1228"/>
                      </a:lnTo>
                      <a:lnTo>
                        <a:pt x="177" y="1354"/>
                      </a:lnTo>
                      <a:lnTo>
                        <a:pt x="171" y="1485"/>
                      </a:lnTo>
                      <a:lnTo>
                        <a:pt x="168" y="1624"/>
                      </a:lnTo>
                      <a:lnTo>
                        <a:pt x="168" y="1775"/>
                      </a:lnTo>
                      <a:lnTo>
                        <a:pt x="164" y="1801"/>
                      </a:lnTo>
                      <a:lnTo>
                        <a:pt x="152" y="1826"/>
                      </a:lnTo>
                      <a:lnTo>
                        <a:pt x="133" y="1844"/>
                      </a:lnTo>
                      <a:lnTo>
                        <a:pt x="111" y="1856"/>
                      </a:lnTo>
                      <a:lnTo>
                        <a:pt x="83" y="1860"/>
                      </a:lnTo>
                      <a:lnTo>
                        <a:pt x="57" y="1856"/>
                      </a:lnTo>
                      <a:lnTo>
                        <a:pt x="35" y="1844"/>
                      </a:lnTo>
                      <a:lnTo>
                        <a:pt x="16" y="1826"/>
                      </a:lnTo>
                      <a:lnTo>
                        <a:pt x="4" y="1801"/>
                      </a:lnTo>
                      <a:lnTo>
                        <a:pt x="0" y="1775"/>
                      </a:lnTo>
                      <a:lnTo>
                        <a:pt x="0" y="1619"/>
                      </a:lnTo>
                      <a:lnTo>
                        <a:pt x="4" y="1474"/>
                      </a:lnTo>
                      <a:lnTo>
                        <a:pt x="9" y="1338"/>
                      </a:lnTo>
                      <a:lnTo>
                        <a:pt x="16" y="1209"/>
                      </a:lnTo>
                      <a:lnTo>
                        <a:pt x="28" y="1087"/>
                      </a:lnTo>
                      <a:lnTo>
                        <a:pt x="43" y="970"/>
                      </a:lnTo>
                      <a:lnTo>
                        <a:pt x="62" y="856"/>
                      </a:lnTo>
                      <a:lnTo>
                        <a:pt x="83" y="757"/>
                      </a:lnTo>
                      <a:lnTo>
                        <a:pt x="109" y="658"/>
                      </a:lnTo>
                      <a:lnTo>
                        <a:pt x="140" y="561"/>
                      </a:lnTo>
                      <a:lnTo>
                        <a:pt x="175" y="464"/>
                      </a:lnTo>
                      <a:lnTo>
                        <a:pt x="215" y="363"/>
                      </a:lnTo>
                      <a:lnTo>
                        <a:pt x="261" y="260"/>
                      </a:lnTo>
                      <a:lnTo>
                        <a:pt x="312" y="154"/>
                      </a:lnTo>
                      <a:lnTo>
                        <a:pt x="370" y="42"/>
                      </a:lnTo>
                      <a:lnTo>
                        <a:pt x="388" y="21"/>
                      </a:lnTo>
                      <a:lnTo>
                        <a:pt x="408" y="7"/>
                      </a:lnTo>
                      <a:lnTo>
                        <a:pt x="43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23"/>
                <p:cNvSpPr>
                  <a:spLocks/>
                </p:cNvSpPr>
                <p:nvPr/>
              </p:nvSpPr>
              <p:spPr bwMode="auto">
                <a:xfrm>
                  <a:off x="2542" y="3207"/>
                  <a:ext cx="345" cy="150"/>
                </a:xfrm>
                <a:custGeom>
                  <a:avLst/>
                  <a:gdLst>
                    <a:gd name="T0" fmla="*/ 602 w 690"/>
                    <a:gd name="T1" fmla="*/ 0 h 301"/>
                    <a:gd name="T2" fmla="*/ 628 w 690"/>
                    <a:gd name="T3" fmla="*/ 4 h 301"/>
                    <a:gd name="T4" fmla="*/ 650 w 690"/>
                    <a:gd name="T5" fmla="*/ 14 h 301"/>
                    <a:gd name="T6" fmla="*/ 671 w 690"/>
                    <a:gd name="T7" fmla="*/ 32 h 301"/>
                    <a:gd name="T8" fmla="*/ 685 w 690"/>
                    <a:gd name="T9" fmla="*/ 57 h 301"/>
                    <a:gd name="T10" fmla="*/ 690 w 690"/>
                    <a:gd name="T11" fmla="*/ 82 h 301"/>
                    <a:gd name="T12" fmla="*/ 687 w 690"/>
                    <a:gd name="T13" fmla="*/ 108 h 301"/>
                    <a:gd name="T14" fmla="*/ 676 w 690"/>
                    <a:gd name="T15" fmla="*/ 133 h 301"/>
                    <a:gd name="T16" fmla="*/ 657 w 690"/>
                    <a:gd name="T17" fmla="*/ 154 h 301"/>
                    <a:gd name="T18" fmla="*/ 555 w 690"/>
                    <a:gd name="T19" fmla="*/ 241 h 301"/>
                    <a:gd name="T20" fmla="*/ 514 w 690"/>
                    <a:gd name="T21" fmla="*/ 269 h 301"/>
                    <a:gd name="T22" fmla="*/ 472 w 690"/>
                    <a:gd name="T23" fmla="*/ 289 h 301"/>
                    <a:gd name="T24" fmla="*/ 432 w 690"/>
                    <a:gd name="T25" fmla="*/ 299 h 301"/>
                    <a:gd name="T26" fmla="*/ 393 w 690"/>
                    <a:gd name="T27" fmla="*/ 301 h 301"/>
                    <a:gd name="T28" fmla="*/ 355 w 690"/>
                    <a:gd name="T29" fmla="*/ 296 h 301"/>
                    <a:gd name="T30" fmla="*/ 315 w 690"/>
                    <a:gd name="T31" fmla="*/ 285 h 301"/>
                    <a:gd name="T32" fmla="*/ 275 w 690"/>
                    <a:gd name="T33" fmla="*/ 269 h 301"/>
                    <a:gd name="T34" fmla="*/ 235 w 690"/>
                    <a:gd name="T35" fmla="*/ 251 h 301"/>
                    <a:gd name="T36" fmla="*/ 194 w 690"/>
                    <a:gd name="T37" fmla="*/ 230 h 301"/>
                    <a:gd name="T38" fmla="*/ 188 w 690"/>
                    <a:gd name="T39" fmla="*/ 228 h 301"/>
                    <a:gd name="T40" fmla="*/ 147 w 690"/>
                    <a:gd name="T41" fmla="*/ 207 h 301"/>
                    <a:gd name="T42" fmla="*/ 102 w 690"/>
                    <a:gd name="T43" fmla="*/ 186 h 301"/>
                    <a:gd name="T44" fmla="*/ 57 w 690"/>
                    <a:gd name="T45" fmla="*/ 168 h 301"/>
                    <a:gd name="T46" fmla="*/ 33 w 690"/>
                    <a:gd name="T47" fmla="*/ 156 h 301"/>
                    <a:gd name="T48" fmla="*/ 15 w 690"/>
                    <a:gd name="T49" fmla="*/ 138 h 301"/>
                    <a:gd name="T50" fmla="*/ 3 w 690"/>
                    <a:gd name="T51" fmla="*/ 113 h 301"/>
                    <a:gd name="T52" fmla="*/ 0 w 690"/>
                    <a:gd name="T53" fmla="*/ 87 h 301"/>
                    <a:gd name="T54" fmla="*/ 3 w 690"/>
                    <a:gd name="T55" fmla="*/ 60 h 301"/>
                    <a:gd name="T56" fmla="*/ 15 w 690"/>
                    <a:gd name="T57" fmla="*/ 36 h 301"/>
                    <a:gd name="T58" fmla="*/ 34 w 690"/>
                    <a:gd name="T59" fmla="*/ 18 h 301"/>
                    <a:gd name="T60" fmla="*/ 57 w 690"/>
                    <a:gd name="T61" fmla="*/ 5 h 301"/>
                    <a:gd name="T62" fmla="*/ 81 w 690"/>
                    <a:gd name="T63" fmla="*/ 0 h 301"/>
                    <a:gd name="T64" fmla="*/ 109 w 690"/>
                    <a:gd name="T65" fmla="*/ 5 h 301"/>
                    <a:gd name="T66" fmla="*/ 164 w 690"/>
                    <a:gd name="T67" fmla="*/ 27 h 301"/>
                    <a:gd name="T68" fmla="*/ 216 w 690"/>
                    <a:gd name="T69" fmla="*/ 50 h 301"/>
                    <a:gd name="T70" fmla="*/ 265 w 690"/>
                    <a:gd name="T71" fmla="*/ 74 h 301"/>
                    <a:gd name="T72" fmla="*/ 270 w 690"/>
                    <a:gd name="T73" fmla="*/ 76 h 301"/>
                    <a:gd name="T74" fmla="*/ 304 w 690"/>
                    <a:gd name="T75" fmla="*/ 96 h 301"/>
                    <a:gd name="T76" fmla="*/ 339 w 690"/>
                    <a:gd name="T77" fmla="*/ 110 h 301"/>
                    <a:gd name="T78" fmla="*/ 370 w 690"/>
                    <a:gd name="T79" fmla="*/ 120 h 301"/>
                    <a:gd name="T80" fmla="*/ 398 w 690"/>
                    <a:gd name="T81" fmla="*/ 124 h 301"/>
                    <a:gd name="T82" fmla="*/ 426 w 690"/>
                    <a:gd name="T83" fmla="*/ 120 h 301"/>
                    <a:gd name="T84" fmla="*/ 450 w 690"/>
                    <a:gd name="T85" fmla="*/ 106 h 301"/>
                    <a:gd name="T86" fmla="*/ 554 w 690"/>
                    <a:gd name="T87" fmla="*/ 20 h 301"/>
                    <a:gd name="T88" fmla="*/ 576 w 690"/>
                    <a:gd name="T89" fmla="*/ 5 h 301"/>
                    <a:gd name="T90" fmla="*/ 602 w 690"/>
                    <a:gd name="T91" fmla="*/ 0 h 3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690" h="301">
                      <a:moveTo>
                        <a:pt x="602" y="0"/>
                      </a:moveTo>
                      <a:lnTo>
                        <a:pt x="628" y="4"/>
                      </a:lnTo>
                      <a:lnTo>
                        <a:pt x="650" y="14"/>
                      </a:lnTo>
                      <a:lnTo>
                        <a:pt x="671" y="32"/>
                      </a:lnTo>
                      <a:lnTo>
                        <a:pt x="685" y="57"/>
                      </a:lnTo>
                      <a:lnTo>
                        <a:pt x="690" y="82"/>
                      </a:lnTo>
                      <a:lnTo>
                        <a:pt x="687" y="108"/>
                      </a:lnTo>
                      <a:lnTo>
                        <a:pt x="676" y="133"/>
                      </a:lnTo>
                      <a:lnTo>
                        <a:pt x="657" y="154"/>
                      </a:lnTo>
                      <a:lnTo>
                        <a:pt x="555" y="241"/>
                      </a:lnTo>
                      <a:lnTo>
                        <a:pt x="514" y="269"/>
                      </a:lnTo>
                      <a:lnTo>
                        <a:pt x="472" y="289"/>
                      </a:lnTo>
                      <a:lnTo>
                        <a:pt x="432" y="299"/>
                      </a:lnTo>
                      <a:lnTo>
                        <a:pt x="393" y="301"/>
                      </a:lnTo>
                      <a:lnTo>
                        <a:pt x="355" y="296"/>
                      </a:lnTo>
                      <a:lnTo>
                        <a:pt x="315" y="285"/>
                      </a:lnTo>
                      <a:lnTo>
                        <a:pt x="275" y="269"/>
                      </a:lnTo>
                      <a:lnTo>
                        <a:pt x="235" y="251"/>
                      </a:lnTo>
                      <a:lnTo>
                        <a:pt x="194" y="230"/>
                      </a:lnTo>
                      <a:lnTo>
                        <a:pt x="188" y="228"/>
                      </a:lnTo>
                      <a:lnTo>
                        <a:pt x="147" y="207"/>
                      </a:lnTo>
                      <a:lnTo>
                        <a:pt x="102" y="186"/>
                      </a:lnTo>
                      <a:lnTo>
                        <a:pt x="57" y="168"/>
                      </a:lnTo>
                      <a:lnTo>
                        <a:pt x="33" y="156"/>
                      </a:lnTo>
                      <a:lnTo>
                        <a:pt x="15" y="138"/>
                      </a:lnTo>
                      <a:lnTo>
                        <a:pt x="3" y="113"/>
                      </a:lnTo>
                      <a:lnTo>
                        <a:pt x="0" y="87"/>
                      </a:lnTo>
                      <a:lnTo>
                        <a:pt x="3" y="60"/>
                      </a:lnTo>
                      <a:lnTo>
                        <a:pt x="15" y="36"/>
                      </a:lnTo>
                      <a:lnTo>
                        <a:pt x="34" y="18"/>
                      </a:lnTo>
                      <a:lnTo>
                        <a:pt x="57" y="5"/>
                      </a:lnTo>
                      <a:lnTo>
                        <a:pt x="81" y="0"/>
                      </a:lnTo>
                      <a:lnTo>
                        <a:pt x="109" y="5"/>
                      </a:lnTo>
                      <a:lnTo>
                        <a:pt x="164" y="27"/>
                      </a:lnTo>
                      <a:lnTo>
                        <a:pt x="216" y="50"/>
                      </a:lnTo>
                      <a:lnTo>
                        <a:pt x="265" y="74"/>
                      </a:lnTo>
                      <a:lnTo>
                        <a:pt x="270" y="76"/>
                      </a:lnTo>
                      <a:lnTo>
                        <a:pt x="304" y="96"/>
                      </a:lnTo>
                      <a:lnTo>
                        <a:pt x="339" y="110"/>
                      </a:lnTo>
                      <a:lnTo>
                        <a:pt x="370" y="120"/>
                      </a:lnTo>
                      <a:lnTo>
                        <a:pt x="398" y="124"/>
                      </a:lnTo>
                      <a:lnTo>
                        <a:pt x="426" y="120"/>
                      </a:lnTo>
                      <a:lnTo>
                        <a:pt x="450" y="106"/>
                      </a:lnTo>
                      <a:lnTo>
                        <a:pt x="554" y="20"/>
                      </a:lnTo>
                      <a:lnTo>
                        <a:pt x="576" y="5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24"/>
                <p:cNvSpPr>
                  <a:spLocks/>
                </p:cNvSpPr>
                <p:nvPr/>
              </p:nvSpPr>
              <p:spPr bwMode="auto">
                <a:xfrm>
                  <a:off x="2802" y="2103"/>
                  <a:ext cx="85" cy="253"/>
                </a:xfrm>
                <a:custGeom>
                  <a:avLst/>
                  <a:gdLst>
                    <a:gd name="T0" fmla="*/ 84 w 169"/>
                    <a:gd name="T1" fmla="*/ 0 h 506"/>
                    <a:gd name="T2" fmla="*/ 112 w 169"/>
                    <a:gd name="T3" fmla="*/ 3 h 506"/>
                    <a:gd name="T4" fmla="*/ 135 w 169"/>
                    <a:gd name="T5" fmla="*/ 15 h 506"/>
                    <a:gd name="T6" fmla="*/ 152 w 169"/>
                    <a:gd name="T7" fmla="*/ 35 h 506"/>
                    <a:gd name="T8" fmla="*/ 164 w 169"/>
                    <a:gd name="T9" fmla="*/ 58 h 506"/>
                    <a:gd name="T10" fmla="*/ 169 w 169"/>
                    <a:gd name="T11" fmla="*/ 85 h 506"/>
                    <a:gd name="T12" fmla="*/ 169 w 169"/>
                    <a:gd name="T13" fmla="*/ 419 h 506"/>
                    <a:gd name="T14" fmla="*/ 164 w 169"/>
                    <a:gd name="T15" fmla="*/ 447 h 506"/>
                    <a:gd name="T16" fmla="*/ 152 w 169"/>
                    <a:gd name="T17" fmla="*/ 470 h 506"/>
                    <a:gd name="T18" fmla="*/ 135 w 169"/>
                    <a:gd name="T19" fmla="*/ 490 h 506"/>
                    <a:gd name="T20" fmla="*/ 112 w 169"/>
                    <a:gd name="T21" fmla="*/ 502 h 506"/>
                    <a:gd name="T22" fmla="*/ 84 w 169"/>
                    <a:gd name="T23" fmla="*/ 506 h 506"/>
                    <a:gd name="T24" fmla="*/ 59 w 169"/>
                    <a:gd name="T25" fmla="*/ 502 h 506"/>
                    <a:gd name="T26" fmla="*/ 34 w 169"/>
                    <a:gd name="T27" fmla="*/ 490 h 506"/>
                    <a:gd name="T28" fmla="*/ 17 w 169"/>
                    <a:gd name="T29" fmla="*/ 470 h 506"/>
                    <a:gd name="T30" fmla="*/ 5 w 169"/>
                    <a:gd name="T31" fmla="*/ 447 h 506"/>
                    <a:gd name="T32" fmla="*/ 0 w 169"/>
                    <a:gd name="T33" fmla="*/ 419 h 506"/>
                    <a:gd name="T34" fmla="*/ 0 w 169"/>
                    <a:gd name="T35" fmla="*/ 85 h 506"/>
                    <a:gd name="T36" fmla="*/ 5 w 169"/>
                    <a:gd name="T37" fmla="*/ 58 h 506"/>
                    <a:gd name="T38" fmla="*/ 17 w 169"/>
                    <a:gd name="T39" fmla="*/ 35 h 506"/>
                    <a:gd name="T40" fmla="*/ 34 w 169"/>
                    <a:gd name="T41" fmla="*/ 15 h 506"/>
                    <a:gd name="T42" fmla="*/ 59 w 169"/>
                    <a:gd name="T43" fmla="*/ 3 h 506"/>
                    <a:gd name="T44" fmla="*/ 84 w 169"/>
                    <a:gd name="T45" fmla="*/ 0 h 5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69" h="506">
                      <a:moveTo>
                        <a:pt x="84" y="0"/>
                      </a:moveTo>
                      <a:lnTo>
                        <a:pt x="112" y="3"/>
                      </a:lnTo>
                      <a:lnTo>
                        <a:pt x="135" y="15"/>
                      </a:lnTo>
                      <a:lnTo>
                        <a:pt x="152" y="35"/>
                      </a:lnTo>
                      <a:lnTo>
                        <a:pt x="164" y="58"/>
                      </a:lnTo>
                      <a:lnTo>
                        <a:pt x="169" y="85"/>
                      </a:lnTo>
                      <a:lnTo>
                        <a:pt x="169" y="419"/>
                      </a:lnTo>
                      <a:lnTo>
                        <a:pt x="164" y="447"/>
                      </a:lnTo>
                      <a:lnTo>
                        <a:pt x="152" y="470"/>
                      </a:lnTo>
                      <a:lnTo>
                        <a:pt x="135" y="490"/>
                      </a:lnTo>
                      <a:lnTo>
                        <a:pt x="112" y="502"/>
                      </a:lnTo>
                      <a:lnTo>
                        <a:pt x="84" y="506"/>
                      </a:lnTo>
                      <a:lnTo>
                        <a:pt x="59" y="502"/>
                      </a:lnTo>
                      <a:lnTo>
                        <a:pt x="34" y="490"/>
                      </a:lnTo>
                      <a:lnTo>
                        <a:pt x="17" y="470"/>
                      </a:lnTo>
                      <a:lnTo>
                        <a:pt x="5" y="447"/>
                      </a:lnTo>
                      <a:lnTo>
                        <a:pt x="0" y="419"/>
                      </a:lnTo>
                      <a:lnTo>
                        <a:pt x="0" y="85"/>
                      </a:lnTo>
                      <a:lnTo>
                        <a:pt x="5" y="58"/>
                      </a:lnTo>
                      <a:lnTo>
                        <a:pt x="17" y="35"/>
                      </a:lnTo>
                      <a:lnTo>
                        <a:pt x="34" y="15"/>
                      </a:lnTo>
                      <a:lnTo>
                        <a:pt x="59" y="3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25"/>
                <p:cNvSpPr>
                  <a:spLocks/>
                </p:cNvSpPr>
                <p:nvPr/>
              </p:nvSpPr>
              <p:spPr bwMode="auto">
                <a:xfrm>
                  <a:off x="2803" y="3207"/>
                  <a:ext cx="345" cy="150"/>
                </a:xfrm>
                <a:custGeom>
                  <a:avLst/>
                  <a:gdLst>
                    <a:gd name="T0" fmla="*/ 608 w 691"/>
                    <a:gd name="T1" fmla="*/ 0 h 301"/>
                    <a:gd name="T2" fmla="*/ 634 w 691"/>
                    <a:gd name="T3" fmla="*/ 5 h 301"/>
                    <a:gd name="T4" fmla="*/ 656 w 691"/>
                    <a:gd name="T5" fmla="*/ 18 h 301"/>
                    <a:gd name="T6" fmla="*/ 675 w 691"/>
                    <a:gd name="T7" fmla="*/ 36 h 301"/>
                    <a:gd name="T8" fmla="*/ 687 w 691"/>
                    <a:gd name="T9" fmla="*/ 60 h 301"/>
                    <a:gd name="T10" fmla="*/ 691 w 691"/>
                    <a:gd name="T11" fmla="*/ 87 h 301"/>
                    <a:gd name="T12" fmla="*/ 686 w 691"/>
                    <a:gd name="T13" fmla="*/ 113 h 301"/>
                    <a:gd name="T14" fmla="*/ 675 w 691"/>
                    <a:gd name="T15" fmla="*/ 138 h 301"/>
                    <a:gd name="T16" fmla="*/ 656 w 691"/>
                    <a:gd name="T17" fmla="*/ 156 h 301"/>
                    <a:gd name="T18" fmla="*/ 632 w 691"/>
                    <a:gd name="T19" fmla="*/ 168 h 301"/>
                    <a:gd name="T20" fmla="*/ 587 w 691"/>
                    <a:gd name="T21" fmla="*/ 186 h 301"/>
                    <a:gd name="T22" fmla="*/ 542 w 691"/>
                    <a:gd name="T23" fmla="*/ 207 h 301"/>
                    <a:gd name="T24" fmla="*/ 501 w 691"/>
                    <a:gd name="T25" fmla="*/ 228 h 301"/>
                    <a:gd name="T26" fmla="*/ 497 w 691"/>
                    <a:gd name="T27" fmla="*/ 230 h 301"/>
                    <a:gd name="T28" fmla="*/ 456 w 691"/>
                    <a:gd name="T29" fmla="*/ 251 h 301"/>
                    <a:gd name="T30" fmla="*/ 414 w 691"/>
                    <a:gd name="T31" fmla="*/ 271 h 301"/>
                    <a:gd name="T32" fmla="*/ 374 w 691"/>
                    <a:gd name="T33" fmla="*/ 285 h 301"/>
                    <a:gd name="T34" fmla="*/ 336 w 691"/>
                    <a:gd name="T35" fmla="*/ 297 h 301"/>
                    <a:gd name="T36" fmla="*/ 296 w 691"/>
                    <a:gd name="T37" fmla="*/ 301 h 301"/>
                    <a:gd name="T38" fmla="*/ 257 w 691"/>
                    <a:gd name="T39" fmla="*/ 299 h 301"/>
                    <a:gd name="T40" fmla="*/ 217 w 691"/>
                    <a:gd name="T41" fmla="*/ 290 h 301"/>
                    <a:gd name="T42" fmla="*/ 177 w 691"/>
                    <a:gd name="T43" fmla="*/ 271 h 301"/>
                    <a:gd name="T44" fmla="*/ 134 w 691"/>
                    <a:gd name="T45" fmla="*/ 241 h 301"/>
                    <a:gd name="T46" fmla="*/ 32 w 691"/>
                    <a:gd name="T47" fmla="*/ 154 h 301"/>
                    <a:gd name="T48" fmla="*/ 13 w 691"/>
                    <a:gd name="T49" fmla="*/ 133 h 301"/>
                    <a:gd name="T50" fmla="*/ 2 w 691"/>
                    <a:gd name="T51" fmla="*/ 110 h 301"/>
                    <a:gd name="T52" fmla="*/ 0 w 691"/>
                    <a:gd name="T53" fmla="*/ 83 h 301"/>
                    <a:gd name="T54" fmla="*/ 6 w 691"/>
                    <a:gd name="T55" fmla="*/ 57 h 301"/>
                    <a:gd name="T56" fmla="*/ 19 w 691"/>
                    <a:gd name="T57" fmla="*/ 34 h 301"/>
                    <a:gd name="T58" fmla="*/ 39 w 691"/>
                    <a:gd name="T59" fmla="*/ 14 h 301"/>
                    <a:gd name="T60" fmla="*/ 63 w 691"/>
                    <a:gd name="T61" fmla="*/ 4 h 301"/>
                    <a:gd name="T62" fmla="*/ 87 w 691"/>
                    <a:gd name="T63" fmla="*/ 0 h 301"/>
                    <a:gd name="T64" fmla="*/ 113 w 691"/>
                    <a:gd name="T65" fmla="*/ 5 h 301"/>
                    <a:gd name="T66" fmla="*/ 135 w 691"/>
                    <a:gd name="T67" fmla="*/ 20 h 301"/>
                    <a:gd name="T68" fmla="*/ 241 w 691"/>
                    <a:gd name="T69" fmla="*/ 106 h 301"/>
                    <a:gd name="T70" fmla="*/ 263 w 691"/>
                    <a:gd name="T71" fmla="*/ 120 h 301"/>
                    <a:gd name="T72" fmla="*/ 291 w 691"/>
                    <a:gd name="T73" fmla="*/ 124 h 301"/>
                    <a:gd name="T74" fmla="*/ 319 w 691"/>
                    <a:gd name="T75" fmla="*/ 120 h 301"/>
                    <a:gd name="T76" fmla="*/ 352 w 691"/>
                    <a:gd name="T77" fmla="*/ 110 h 301"/>
                    <a:gd name="T78" fmla="*/ 385 w 691"/>
                    <a:gd name="T79" fmla="*/ 96 h 301"/>
                    <a:gd name="T80" fmla="*/ 421 w 691"/>
                    <a:gd name="T81" fmla="*/ 76 h 301"/>
                    <a:gd name="T82" fmla="*/ 424 w 691"/>
                    <a:gd name="T83" fmla="*/ 74 h 301"/>
                    <a:gd name="T84" fmla="*/ 473 w 691"/>
                    <a:gd name="T85" fmla="*/ 50 h 301"/>
                    <a:gd name="T86" fmla="*/ 525 w 691"/>
                    <a:gd name="T87" fmla="*/ 27 h 301"/>
                    <a:gd name="T88" fmla="*/ 580 w 691"/>
                    <a:gd name="T89" fmla="*/ 5 h 301"/>
                    <a:gd name="T90" fmla="*/ 608 w 691"/>
                    <a:gd name="T91" fmla="*/ 0 h 3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691" h="301">
                      <a:moveTo>
                        <a:pt x="608" y="0"/>
                      </a:moveTo>
                      <a:lnTo>
                        <a:pt x="634" y="5"/>
                      </a:lnTo>
                      <a:lnTo>
                        <a:pt x="656" y="18"/>
                      </a:lnTo>
                      <a:lnTo>
                        <a:pt x="675" y="36"/>
                      </a:lnTo>
                      <a:lnTo>
                        <a:pt x="687" y="60"/>
                      </a:lnTo>
                      <a:lnTo>
                        <a:pt x="691" y="87"/>
                      </a:lnTo>
                      <a:lnTo>
                        <a:pt x="686" y="113"/>
                      </a:lnTo>
                      <a:lnTo>
                        <a:pt x="675" y="138"/>
                      </a:lnTo>
                      <a:lnTo>
                        <a:pt x="656" y="156"/>
                      </a:lnTo>
                      <a:lnTo>
                        <a:pt x="632" y="168"/>
                      </a:lnTo>
                      <a:lnTo>
                        <a:pt x="587" y="186"/>
                      </a:lnTo>
                      <a:lnTo>
                        <a:pt x="542" y="207"/>
                      </a:lnTo>
                      <a:lnTo>
                        <a:pt x="501" y="228"/>
                      </a:lnTo>
                      <a:lnTo>
                        <a:pt x="497" y="230"/>
                      </a:lnTo>
                      <a:lnTo>
                        <a:pt x="456" y="251"/>
                      </a:lnTo>
                      <a:lnTo>
                        <a:pt x="414" y="271"/>
                      </a:lnTo>
                      <a:lnTo>
                        <a:pt x="374" y="285"/>
                      </a:lnTo>
                      <a:lnTo>
                        <a:pt x="336" y="297"/>
                      </a:lnTo>
                      <a:lnTo>
                        <a:pt x="296" y="301"/>
                      </a:lnTo>
                      <a:lnTo>
                        <a:pt x="257" y="299"/>
                      </a:lnTo>
                      <a:lnTo>
                        <a:pt x="217" y="290"/>
                      </a:lnTo>
                      <a:lnTo>
                        <a:pt x="177" y="271"/>
                      </a:lnTo>
                      <a:lnTo>
                        <a:pt x="134" y="241"/>
                      </a:lnTo>
                      <a:lnTo>
                        <a:pt x="32" y="154"/>
                      </a:lnTo>
                      <a:lnTo>
                        <a:pt x="13" y="133"/>
                      </a:lnTo>
                      <a:lnTo>
                        <a:pt x="2" y="110"/>
                      </a:lnTo>
                      <a:lnTo>
                        <a:pt x="0" y="83"/>
                      </a:lnTo>
                      <a:lnTo>
                        <a:pt x="6" y="57"/>
                      </a:lnTo>
                      <a:lnTo>
                        <a:pt x="19" y="34"/>
                      </a:lnTo>
                      <a:lnTo>
                        <a:pt x="39" y="14"/>
                      </a:lnTo>
                      <a:lnTo>
                        <a:pt x="63" y="4"/>
                      </a:lnTo>
                      <a:lnTo>
                        <a:pt x="87" y="0"/>
                      </a:lnTo>
                      <a:lnTo>
                        <a:pt x="113" y="5"/>
                      </a:lnTo>
                      <a:lnTo>
                        <a:pt x="135" y="20"/>
                      </a:lnTo>
                      <a:lnTo>
                        <a:pt x="241" y="106"/>
                      </a:lnTo>
                      <a:lnTo>
                        <a:pt x="263" y="120"/>
                      </a:lnTo>
                      <a:lnTo>
                        <a:pt x="291" y="124"/>
                      </a:lnTo>
                      <a:lnTo>
                        <a:pt x="319" y="120"/>
                      </a:lnTo>
                      <a:lnTo>
                        <a:pt x="352" y="110"/>
                      </a:lnTo>
                      <a:lnTo>
                        <a:pt x="385" y="96"/>
                      </a:lnTo>
                      <a:lnTo>
                        <a:pt x="421" y="76"/>
                      </a:lnTo>
                      <a:lnTo>
                        <a:pt x="424" y="74"/>
                      </a:lnTo>
                      <a:lnTo>
                        <a:pt x="473" y="50"/>
                      </a:lnTo>
                      <a:lnTo>
                        <a:pt x="525" y="27"/>
                      </a:lnTo>
                      <a:lnTo>
                        <a:pt x="580" y="5"/>
                      </a:lnTo>
                      <a:lnTo>
                        <a:pt x="60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26"/>
                <p:cNvSpPr>
                  <a:spLocks noEditPoints="1"/>
                </p:cNvSpPr>
                <p:nvPr/>
              </p:nvSpPr>
              <p:spPr bwMode="auto">
                <a:xfrm>
                  <a:off x="2095" y="2549"/>
                  <a:ext cx="1500" cy="1784"/>
                </a:xfrm>
                <a:custGeom>
                  <a:avLst/>
                  <a:gdLst>
                    <a:gd name="T0" fmla="*/ 1186 w 3001"/>
                    <a:gd name="T1" fmla="*/ 209 h 3570"/>
                    <a:gd name="T2" fmla="*/ 805 w 3001"/>
                    <a:gd name="T3" fmla="*/ 372 h 3570"/>
                    <a:gd name="T4" fmla="*/ 488 w 3001"/>
                    <a:gd name="T5" fmla="*/ 648 h 3570"/>
                    <a:gd name="T6" fmla="*/ 272 w 3001"/>
                    <a:gd name="T7" fmla="*/ 1009 h 3570"/>
                    <a:gd name="T8" fmla="*/ 185 w 3001"/>
                    <a:gd name="T9" fmla="*/ 1317 h 3570"/>
                    <a:gd name="T10" fmla="*/ 185 w 3001"/>
                    <a:gd name="T11" fmla="*/ 1751 h 3570"/>
                    <a:gd name="T12" fmla="*/ 315 w 3001"/>
                    <a:gd name="T13" fmla="*/ 2156 h 3570"/>
                    <a:gd name="T14" fmla="*/ 549 w 3001"/>
                    <a:gd name="T15" fmla="*/ 2503 h 3570"/>
                    <a:gd name="T16" fmla="*/ 755 w 3001"/>
                    <a:gd name="T17" fmla="*/ 2749 h 3570"/>
                    <a:gd name="T18" fmla="*/ 890 w 3001"/>
                    <a:gd name="T19" fmla="*/ 2903 h 3570"/>
                    <a:gd name="T20" fmla="*/ 1023 w 3001"/>
                    <a:gd name="T21" fmla="*/ 3094 h 3570"/>
                    <a:gd name="T22" fmla="*/ 1087 w 3001"/>
                    <a:gd name="T23" fmla="*/ 3324 h 3570"/>
                    <a:gd name="T24" fmla="*/ 1931 w 3001"/>
                    <a:gd name="T25" fmla="*/ 3257 h 3570"/>
                    <a:gd name="T26" fmla="*/ 2011 w 3001"/>
                    <a:gd name="T27" fmla="*/ 3044 h 3570"/>
                    <a:gd name="T28" fmla="*/ 2162 w 3001"/>
                    <a:gd name="T29" fmla="*/ 2850 h 3570"/>
                    <a:gd name="T30" fmla="*/ 2347 w 3001"/>
                    <a:gd name="T31" fmla="*/ 2636 h 3570"/>
                    <a:gd name="T32" fmla="*/ 2577 w 3001"/>
                    <a:gd name="T33" fmla="*/ 2336 h 3570"/>
                    <a:gd name="T34" fmla="*/ 2767 w 3001"/>
                    <a:gd name="T35" fmla="*/ 1958 h 3570"/>
                    <a:gd name="T36" fmla="*/ 2833 w 3001"/>
                    <a:gd name="T37" fmla="*/ 1535 h 3570"/>
                    <a:gd name="T38" fmla="*/ 2750 w 3001"/>
                    <a:gd name="T39" fmla="*/ 1059 h 3570"/>
                    <a:gd name="T40" fmla="*/ 2520 w 3001"/>
                    <a:gd name="T41" fmla="*/ 657 h 3570"/>
                    <a:gd name="T42" fmla="*/ 2198 w 3001"/>
                    <a:gd name="T43" fmla="*/ 372 h 3570"/>
                    <a:gd name="T44" fmla="*/ 1815 w 3001"/>
                    <a:gd name="T45" fmla="*/ 209 h 3570"/>
                    <a:gd name="T46" fmla="*/ 1500 w 3001"/>
                    <a:gd name="T47" fmla="*/ 0 h 3570"/>
                    <a:gd name="T48" fmla="*/ 1966 w 3001"/>
                    <a:gd name="T49" fmla="*/ 75 h 3570"/>
                    <a:gd name="T50" fmla="*/ 2385 w 3001"/>
                    <a:gd name="T51" fmla="*/ 292 h 3570"/>
                    <a:gd name="T52" fmla="*/ 2712 w 3001"/>
                    <a:gd name="T53" fmla="*/ 627 h 3570"/>
                    <a:gd name="T54" fmla="*/ 2925 w 3001"/>
                    <a:gd name="T55" fmla="*/ 1048 h 3570"/>
                    <a:gd name="T56" fmla="*/ 3001 w 3001"/>
                    <a:gd name="T57" fmla="*/ 1535 h 3570"/>
                    <a:gd name="T58" fmla="*/ 2928 w 3001"/>
                    <a:gd name="T59" fmla="*/ 2009 h 3570"/>
                    <a:gd name="T60" fmla="*/ 2714 w 3001"/>
                    <a:gd name="T61" fmla="*/ 2439 h 3570"/>
                    <a:gd name="T62" fmla="*/ 2476 w 3001"/>
                    <a:gd name="T63" fmla="*/ 2745 h 3570"/>
                    <a:gd name="T64" fmla="*/ 2290 w 3001"/>
                    <a:gd name="T65" fmla="*/ 2959 h 3570"/>
                    <a:gd name="T66" fmla="*/ 2155 w 3001"/>
                    <a:gd name="T67" fmla="*/ 3138 h 3570"/>
                    <a:gd name="T68" fmla="*/ 2091 w 3001"/>
                    <a:gd name="T69" fmla="*/ 3343 h 3570"/>
                    <a:gd name="T70" fmla="*/ 2066 w 3001"/>
                    <a:gd name="T71" fmla="*/ 3535 h 3570"/>
                    <a:gd name="T72" fmla="*/ 1011 w 3001"/>
                    <a:gd name="T73" fmla="*/ 3570 h 3570"/>
                    <a:gd name="T74" fmla="*/ 931 w 3001"/>
                    <a:gd name="T75" fmla="*/ 3512 h 3570"/>
                    <a:gd name="T76" fmla="*/ 909 w 3001"/>
                    <a:gd name="T77" fmla="*/ 3287 h 3570"/>
                    <a:gd name="T78" fmla="*/ 826 w 3001"/>
                    <a:gd name="T79" fmla="*/ 3097 h 3570"/>
                    <a:gd name="T80" fmla="*/ 673 w 3001"/>
                    <a:gd name="T81" fmla="*/ 2913 h 3570"/>
                    <a:gd name="T82" fmla="*/ 476 w 3001"/>
                    <a:gd name="T83" fmla="*/ 2683 h 3570"/>
                    <a:gd name="T84" fmla="*/ 223 w 3001"/>
                    <a:gd name="T85" fmla="*/ 2340 h 3570"/>
                    <a:gd name="T86" fmla="*/ 42 w 3001"/>
                    <a:gd name="T87" fmla="*/ 1896 h 3570"/>
                    <a:gd name="T88" fmla="*/ 5 w 3001"/>
                    <a:gd name="T89" fmla="*/ 1411 h 3570"/>
                    <a:gd name="T90" fmla="*/ 114 w 3001"/>
                    <a:gd name="T91" fmla="*/ 947 h 3570"/>
                    <a:gd name="T92" fmla="*/ 289 w 3001"/>
                    <a:gd name="T93" fmla="*/ 629 h 3570"/>
                    <a:gd name="T94" fmla="*/ 618 w 3001"/>
                    <a:gd name="T95" fmla="*/ 292 h 3570"/>
                    <a:gd name="T96" fmla="*/ 1035 w 3001"/>
                    <a:gd name="T97" fmla="*/ 75 h 3570"/>
                    <a:gd name="T98" fmla="*/ 1500 w 3001"/>
                    <a:gd name="T99" fmla="*/ 0 h 35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001" h="3570">
                      <a:moveTo>
                        <a:pt x="1500" y="172"/>
                      </a:moveTo>
                      <a:lnTo>
                        <a:pt x="1393" y="176"/>
                      </a:lnTo>
                      <a:lnTo>
                        <a:pt x="1288" y="188"/>
                      </a:lnTo>
                      <a:lnTo>
                        <a:pt x="1186" y="209"/>
                      </a:lnTo>
                      <a:lnTo>
                        <a:pt x="1087" y="239"/>
                      </a:lnTo>
                      <a:lnTo>
                        <a:pt x="992" y="275"/>
                      </a:lnTo>
                      <a:lnTo>
                        <a:pt x="897" y="321"/>
                      </a:lnTo>
                      <a:lnTo>
                        <a:pt x="805" y="372"/>
                      </a:lnTo>
                      <a:lnTo>
                        <a:pt x="718" y="432"/>
                      </a:lnTo>
                      <a:lnTo>
                        <a:pt x="635" y="498"/>
                      </a:lnTo>
                      <a:lnTo>
                        <a:pt x="559" y="570"/>
                      </a:lnTo>
                      <a:lnTo>
                        <a:pt x="488" y="648"/>
                      </a:lnTo>
                      <a:lnTo>
                        <a:pt x="424" y="731"/>
                      </a:lnTo>
                      <a:lnTo>
                        <a:pt x="367" y="820"/>
                      </a:lnTo>
                      <a:lnTo>
                        <a:pt x="315" y="912"/>
                      </a:lnTo>
                      <a:lnTo>
                        <a:pt x="272" y="1009"/>
                      </a:lnTo>
                      <a:lnTo>
                        <a:pt x="270" y="1013"/>
                      </a:lnTo>
                      <a:lnTo>
                        <a:pt x="234" y="1110"/>
                      </a:lnTo>
                      <a:lnTo>
                        <a:pt x="206" y="1213"/>
                      </a:lnTo>
                      <a:lnTo>
                        <a:pt x="185" y="1317"/>
                      </a:lnTo>
                      <a:lnTo>
                        <a:pt x="173" y="1425"/>
                      </a:lnTo>
                      <a:lnTo>
                        <a:pt x="168" y="1535"/>
                      </a:lnTo>
                      <a:lnTo>
                        <a:pt x="173" y="1645"/>
                      </a:lnTo>
                      <a:lnTo>
                        <a:pt x="185" y="1751"/>
                      </a:lnTo>
                      <a:lnTo>
                        <a:pt x="206" y="1855"/>
                      </a:lnTo>
                      <a:lnTo>
                        <a:pt x="234" y="1956"/>
                      </a:lnTo>
                      <a:lnTo>
                        <a:pt x="270" y="2059"/>
                      </a:lnTo>
                      <a:lnTo>
                        <a:pt x="315" y="2156"/>
                      </a:lnTo>
                      <a:lnTo>
                        <a:pt x="367" y="2248"/>
                      </a:lnTo>
                      <a:lnTo>
                        <a:pt x="424" y="2336"/>
                      </a:lnTo>
                      <a:lnTo>
                        <a:pt x="488" y="2423"/>
                      </a:lnTo>
                      <a:lnTo>
                        <a:pt x="549" y="2503"/>
                      </a:lnTo>
                      <a:lnTo>
                        <a:pt x="604" y="2574"/>
                      </a:lnTo>
                      <a:lnTo>
                        <a:pt x="658" y="2637"/>
                      </a:lnTo>
                      <a:lnTo>
                        <a:pt x="708" y="2696"/>
                      </a:lnTo>
                      <a:lnTo>
                        <a:pt x="755" y="2749"/>
                      </a:lnTo>
                      <a:lnTo>
                        <a:pt x="798" y="2797"/>
                      </a:lnTo>
                      <a:lnTo>
                        <a:pt x="798" y="2798"/>
                      </a:lnTo>
                      <a:lnTo>
                        <a:pt x="846" y="2853"/>
                      </a:lnTo>
                      <a:lnTo>
                        <a:pt x="890" y="2903"/>
                      </a:lnTo>
                      <a:lnTo>
                        <a:pt x="929" y="2952"/>
                      </a:lnTo>
                      <a:lnTo>
                        <a:pt x="966" y="2998"/>
                      </a:lnTo>
                      <a:lnTo>
                        <a:pt x="995" y="3046"/>
                      </a:lnTo>
                      <a:lnTo>
                        <a:pt x="1023" y="3094"/>
                      </a:lnTo>
                      <a:lnTo>
                        <a:pt x="1045" y="3143"/>
                      </a:lnTo>
                      <a:lnTo>
                        <a:pt x="1063" y="3198"/>
                      </a:lnTo>
                      <a:lnTo>
                        <a:pt x="1077" y="3259"/>
                      </a:lnTo>
                      <a:lnTo>
                        <a:pt x="1087" y="3324"/>
                      </a:lnTo>
                      <a:lnTo>
                        <a:pt x="1092" y="3398"/>
                      </a:lnTo>
                      <a:lnTo>
                        <a:pt x="1916" y="3398"/>
                      </a:lnTo>
                      <a:lnTo>
                        <a:pt x="1921" y="3324"/>
                      </a:lnTo>
                      <a:lnTo>
                        <a:pt x="1931" y="3257"/>
                      </a:lnTo>
                      <a:lnTo>
                        <a:pt x="1945" y="3198"/>
                      </a:lnTo>
                      <a:lnTo>
                        <a:pt x="1963" y="3143"/>
                      </a:lnTo>
                      <a:lnTo>
                        <a:pt x="1985" y="3092"/>
                      </a:lnTo>
                      <a:lnTo>
                        <a:pt x="2011" y="3044"/>
                      </a:lnTo>
                      <a:lnTo>
                        <a:pt x="2042" y="2997"/>
                      </a:lnTo>
                      <a:lnTo>
                        <a:pt x="2077" y="2949"/>
                      </a:lnTo>
                      <a:lnTo>
                        <a:pt x="2117" y="2901"/>
                      </a:lnTo>
                      <a:lnTo>
                        <a:pt x="2162" y="2850"/>
                      </a:lnTo>
                      <a:lnTo>
                        <a:pt x="2210" y="2793"/>
                      </a:lnTo>
                      <a:lnTo>
                        <a:pt x="2251" y="2745"/>
                      </a:lnTo>
                      <a:lnTo>
                        <a:pt x="2296" y="2694"/>
                      </a:lnTo>
                      <a:lnTo>
                        <a:pt x="2347" y="2636"/>
                      </a:lnTo>
                      <a:lnTo>
                        <a:pt x="2399" y="2572"/>
                      </a:lnTo>
                      <a:lnTo>
                        <a:pt x="2454" y="2501"/>
                      </a:lnTo>
                      <a:lnTo>
                        <a:pt x="2513" y="2423"/>
                      </a:lnTo>
                      <a:lnTo>
                        <a:pt x="2577" y="2336"/>
                      </a:lnTo>
                      <a:lnTo>
                        <a:pt x="2634" y="2250"/>
                      </a:lnTo>
                      <a:lnTo>
                        <a:pt x="2686" y="2156"/>
                      </a:lnTo>
                      <a:lnTo>
                        <a:pt x="2731" y="2059"/>
                      </a:lnTo>
                      <a:lnTo>
                        <a:pt x="2767" y="1958"/>
                      </a:lnTo>
                      <a:lnTo>
                        <a:pt x="2795" y="1855"/>
                      </a:lnTo>
                      <a:lnTo>
                        <a:pt x="2816" y="1751"/>
                      </a:lnTo>
                      <a:lnTo>
                        <a:pt x="2828" y="1645"/>
                      </a:lnTo>
                      <a:lnTo>
                        <a:pt x="2833" y="1535"/>
                      </a:lnTo>
                      <a:lnTo>
                        <a:pt x="2828" y="1411"/>
                      </a:lnTo>
                      <a:lnTo>
                        <a:pt x="2810" y="1289"/>
                      </a:lnTo>
                      <a:lnTo>
                        <a:pt x="2784" y="1172"/>
                      </a:lnTo>
                      <a:lnTo>
                        <a:pt x="2750" y="1059"/>
                      </a:lnTo>
                      <a:lnTo>
                        <a:pt x="2705" y="951"/>
                      </a:lnTo>
                      <a:lnTo>
                        <a:pt x="2651" y="846"/>
                      </a:lnTo>
                      <a:lnTo>
                        <a:pt x="2589" y="749"/>
                      </a:lnTo>
                      <a:lnTo>
                        <a:pt x="2520" y="657"/>
                      </a:lnTo>
                      <a:lnTo>
                        <a:pt x="2444" y="570"/>
                      </a:lnTo>
                      <a:lnTo>
                        <a:pt x="2366" y="498"/>
                      </a:lnTo>
                      <a:lnTo>
                        <a:pt x="2284" y="432"/>
                      </a:lnTo>
                      <a:lnTo>
                        <a:pt x="2198" y="372"/>
                      </a:lnTo>
                      <a:lnTo>
                        <a:pt x="2106" y="321"/>
                      </a:lnTo>
                      <a:lnTo>
                        <a:pt x="2011" y="275"/>
                      </a:lnTo>
                      <a:lnTo>
                        <a:pt x="1914" y="239"/>
                      </a:lnTo>
                      <a:lnTo>
                        <a:pt x="1815" y="209"/>
                      </a:lnTo>
                      <a:lnTo>
                        <a:pt x="1713" y="188"/>
                      </a:lnTo>
                      <a:lnTo>
                        <a:pt x="1608" y="176"/>
                      </a:lnTo>
                      <a:lnTo>
                        <a:pt x="1500" y="172"/>
                      </a:lnTo>
                      <a:close/>
                      <a:moveTo>
                        <a:pt x="1500" y="0"/>
                      </a:moveTo>
                      <a:lnTo>
                        <a:pt x="1622" y="4"/>
                      </a:lnTo>
                      <a:lnTo>
                        <a:pt x="1739" y="18"/>
                      </a:lnTo>
                      <a:lnTo>
                        <a:pt x="1855" y="43"/>
                      </a:lnTo>
                      <a:lnTo>
                        <a:pt x="1966" y="75"/>
                      </a:lnTo>
                      <a:lnTo>
                        <a:pt x="2075" y="116"/>
                      </a:lnTo>
                      <a:lnTo>
                        <a:pt x="2182" y="167"/>
                      </a:lnTo>
                      <a:lnTo>
                        <a:pt x="2286" y="225"/>
                      </a:lnTo>
                      <a:lnTo>
                        <a:pt x="2385" y="292"/>
                      </a:lnTo>
                      <a:lnTo>
                        <a:pt x="2476" y="367"/>
                      </a:lnTo>
                      <a:lnTo>
                        <a:pt x="2563" y="448"/>
                      </a:lnTo>
                      <a:lnTo>
                        <a:pt x="2641" y="535"/>
                      </a:lnTo>
                      <a:lnTo>
                        <a:pt x="2712" y="627"/>
                      </a:lnTo>
                      <a:lnTo>
                        <a:pt x="2776" y="726"/>
                      </a:lnTo>
                      <a:lnTo>
                        <a:pt x="2835" y="829"/>
                      </a:lnTo>
                      <a:lnTo>
                        <a:pt x="2883" y="937"/>
                      </a:lnTo>
                      <a:lnTo>
                        <a:pt x="2925" y="1048"/>
                      </a:lnTo>
                      <a:lnTo>
                        <a:pt x="2957" y="1165"/>
                      </a:lnTo>
                      <a:lnTo>
                        <a:pt x="2982" y="1285"/>
                      </a:lnTo>
                      <a:lnTo>
                        <a:pt x="2997" y="1409"/>
                      </a:lnTo>
                      <a:lnTo>
                        <a:pt x="3001" y="1535"/>
                      </a:lnTo>
                      <a:lnTo>
                        <a:pt x="2997" y="1657"/>
                      </a:lnTo>
                      <a:lnTo>
                        <a:pt x="2983" y="1777"/>
                      </a:lnTo>
                      <a:lnTo>
                        <a:pt x="2959" y="1896"/>
                      </a:lnTo>
                      <a:lnTo>
                        <a:pt x="2928" y="2009"/>
                      </a:lnTo>
                      <a:lnTo>
                        <a:pt x="2887" y="2124"/>
                      </a:lnTo>
                      <a:lnTo>
                        <a:pt x="2836" y="2234"/>
                      </a:lnTo>
                      <a:lnTo>
                        <a:pt x="2778" y="2340"/>
                      </a:lnTo>
                      <a:lnTo>
                        <a:pt x="2714" y="2439"/>
                      </a:lnTo>
                      <a:lnTo>
                        <a:pt x="2648" y="2528"/>
                      </a:lnTo>
                      <a:lnTo>
                        <a:pt x="2587" y="2607"/>
                      </a:lnTo>
                      <a:lnTo>
                        <a:pt x="2530" y="2680"/>
                      </a:lnTo>
                      <a:lnTo>
                        <a:pt x="2476" y="2745"/>
                      </a:lnTo>
                      <a:lnTo>
                        <a:pt x="2426" y="2804"/>
                      </a:lnTo>
                      <a:lnTo>
                        <a:pt x="2378" y="2859"/>
                      </a:lnTo>
                      <a:lnTo>
                        <a:pt x="2335" y="2908"/>
                      </a:lnTo>
                      <a:lnTo>
                        <a:pt x="2290" y="2959"/>
                      </a:lnTo>
                      <a:lnTo>
                        <a:pt x="2248" y="3007"/>
                      </a:lnTo>
                      <a:lnTo>
                        <a:pt x="2213" y="3051"/>
                      </a:lnTo>
                      <a:lnTo>
                        <a:pt x="2181" y="3096"/>
                      </a:lnTo>
                      <a:lnTo>
                        <a:pt x="2155" y="3138"/>
                      </a:lnTo>
                      <a:lnTo>
                        <a:pt x="2132" y="3184"/>
                      </a:lnTo>
                      <a:lnTo>
                        <a:pt x="2115" y="3232"/>
                      </a:lnTo>
                      <a:lnTo>
                        <a:pt x="2101" y="3285"/>
                      </a:lnTo>
                      <a:lnTo>
                        <a:pt x="2091" y="3343"/>
                      </a:lnTo>
                      <a:lnTo>
                        <a:pt x="2084" y="3409"/>
                      </a:lnTo>
                      <a:lnTo>
                        <a:pt x="2082" y="3483"/>
                      </a:lnTo>
                      <a:lnTo>
                        <a:pt x="2078" y="3512"/>
                      </a:lnTo>
                      <a:lnTo>
                        <a:pt x="2066" y="3535"/>
                      </a:lnTo>
                      <a:lnTo>
                        <a:pt x="2047" y="3552"/>
                      </a:lnTo>
                      <a:lnTo>
                        <a:pt x="2025" y="3565"/>
                      </a:lnTo>
                      <a:lnTo>
                        <a:pt x="1997" y="3570"/>
                      </a:lnTo>
                      <a:lnTo>
                        <a:pt x="1011" y="3570"/>
                      </a:lnTo>
                      <a:lnTo>
                        <a:pt x="985" y="3565"/>
                      </a:lnTo>
                      <a:lnTo>
                        <a:pt x="961" y="3552"/>
                      </a:lnTo>
                      <a:lnTo>
                        <a:pt x="943" y="3535"/>
                      </a:lnTo>
                      <a:lnTo>
                        <a:pt x="931" y="3512"/>
                      </a:lnTo>
                      <a:lnTo>
                        <a:pt x="926" y="3483"/>
                      </a:lnTo>
                      <a:lnTo>
                        <a:pt x="924" y="3411"/>
                      </a:lnTo>
                      <a:lnTo>
                        <a:pt x="919" y="3345"/>
                      </a:lnTo>
                      <a:lnTo>
                        <a:pt x="909" y="3287"/>
                      </a:lnTo>
                      <a:lnTo>
                        <a:pt x="895" y="3234"/>
                      </a:lnTo>
                      <a:lnTo>
                        <a:pt x="876" y="3186"/>
                      </a:lnTo>
                      <a:lnTo>
                        <a:pt x="853" y="3142"/>
                      </a:lnTo>
                      <a:lnTo>
                        <a:pt x="826" y="3097"/>
                      </a:lnTo>
                      <a:lnTo>
                        <a:pt x="794" y="3055"/>
                      </a:lnTo>
                      <a:lnTo>
                        <a:pt x="758" y="3011"/>
                      </a:lnTo>
                      <a:lnTo>
                        <a:pt x="718" y="2963"/>
                      </a:lnTo>
                      <a:lnTo>
                        <a:pt x="673" y="2913"/>
                      </a:lnTo>
                      <a:lnTo>
                        <a:pt x="628" y="2864"/>
                      </a:lnTo>
                      <a:lnTo>
                        <a:pt x="582" y="2809"/>
                      </a:lnTo>
                      <a:lnTo>
                        <a:pt x="530" y="2751"/>
                      </a:lnTo>
                      <a:lnTo>
                        <a:pt x="476" y="2683"/>
                      </a:lnTo>
                      <a:lnTo>
                        <a:pt x="417" y="2611"/>
                      </a:lnTo>
                      <a:lnTo>
                        <a:pt x="355" y="2529"/>
                      </a:lnTo>
                      <a:lnTo>
                        <a:pt x="289" y="2439"/>
                      </a:lnTo>
                      <a:lnTo>
                        <a:pt x="223" y="2340"/>
                      </a:lnTo>
                      <a:lnTo>
                        <a:pt x="165" y="2234"/>
                      </a:lnTo>
                      <a:lnTo>
                        <a:pt x="116" y="2124"/>
                      </a:lnTo>
                      <a:lnTo>
                        <a:pt x="75" y="2009"/>
                      </a:lnTo>
                      <a:lnTo>
                        <a:pt x="42" y="1896"/>
                      </a:lnTo>
                      <a:lnTo>
                        <a:pt x="19" y="1777"/>
                      </a:lnTo>
                      <a:lnTo>
                        <a:pt x="5" y="1657"/>
                      </a:lnTo>
                      <a:lnTo>
                        <a:pt x="0" y="1535"/>
                      </a:lnTo>
                      <a:lnTo>
                        <a:pt x="5" y="1411"/>
                      </a:lnTo>
                      <a:lnTo>
                        <a:pt x="19" y="1291"/>
                      </a:lnTo>
                      <a:lnTo>
                        <a:pt x="42" y="1172"/>
                      </a:lnTo>
                      <a:lnTo>
                        <a:pt x="75" y="1057"/>
                      </a:lnTo>
                      <a:lnTo>
                        <a:pt x="114" y="947"/>
                      </a:lnTo>
                      <a:lnTo>
                        <a:pt x="116" y="944"/>
                      </a:lnTo>
                      <a:lnTo>
                        <a:pt x="166" y="834"/>
                      </a:lnTo>
                      <a:lnTo>
                        <a:pt x="223" y="730"/>
                      </a:lnTo>
                      <a:lnTo>
                        <a:pt x="289" y="629"/>
                      </a:lnTo>
                      <a:lnTo>
                        <a:pt x="360" y="537"/>
                      </a:lnTo>
                      <a:lnTo>
                        <a:pt x="440" y="448"/>
                      </a:lnTo>
                      <a:lnTo>
                        <a:pt x="526" y="367"/>
                      </a:lnTo>
                      <a:lnTo>
                        <a:pt x="618" y="292"/>
                      </a:lnTo>
                      <a:lnTo>
                        <a:pt x="717" y="227"/>
                      </a:lnTo>
                      <a:lnTo>
                        <a:pt x="819" y="167"/>
                      </a:lnTo>
                      <a:lnTo>
                        <a:pt x="928" y="116"/>
                      </a:lnTo>
                      <a:lnTo>
                        <a:pt x="1035" y="75"/>
                      </a:lnTo>
                      <a:lnTo>
                        <a:pt x="1147" y="43"/>
                      </a:lnTo>
                      <a:lnTo>
                        <a:pt x="1263" y="18"/>
                      </a:lnTo>
                      <a:lnTo>
                        <a:pt x="1381" y="4"/>
                      </a:lnTo>
                      <a:lnTo>
                        <a:pt x="150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27"/>
                <p:cNvSpPr>
                  <a:spLocks/>
                </p:cNvSpPr>
                <p:nvPr/>
              </p:nvSpPr>
              <p:spPr bwMode="auto">
                <a:xfrm>
                  <a:off x="2667" y="4777"/>
                  <a:ext cx="357" cy="86"/>
                </a:xfrm>
                <a:custGeom>
                  <a:avLst/>
                  <a:gdLst>
                    <a:gd name="T0" fmla="*/ 85 w 715"/>
                    <a:gd name="T1" fmla="*/ 0 h 171"/>
                    <a:gd name="T2" fmla="*/ 628 w 715"/>
                    <a:gd name="T3" fmla="*/ 0 h 171"/>
                    <a:gd name="T4" fmla="*/ 656 w 715"/>
                    <a:gd name="T5" fmla="*/ 3 h 171"/>
                    <a:gd name="T6" fmla="*/ 678 w 715"/>
                    <a:gd name="T7" fmla="*/ 16 h 171"/>
                    <a:gd name="T8" fmla="*/ 697 w 715"/>
                    <a:gd name="T9" fmla="*/ 35 h 171"/>
                    <a:gd name="T10" fmla="*/ 709 w 715"/>
                    <a:gd name="T11" fmla="*/ 58 h 171"/>
                    <a:gd name="T12" fmla="*/ 715 w 715"/>
                    <a:gd name="T13" fmla="*/ 85 h 171"/>
                    <a:gd name="T14" fmla="*/ 709 w 715"/>
                    <a:gd name="T15" fmla="*/ 113 h 171"/>
                    <a:gd name="T16" fmla="*/ 697 w 715"/>
                    <a:gd name="T17" fmla="*/ 136 h 171"/>
                    <a:gd name="T18" fmla="*/ 678 w 715"/>
                    <a:gd name="T19" fmla="*/ 154 h 171"/>
                    <a:gd name="T20" fmla="*/ 656 w 715"/>
                    <a:gd name="T21" fmla="*/ 166 h 171"/>
                    <a:gd name="T22" fmla="*/ 628 w 715"/>
                    <a:gd name="T23" fmla="*/ 171 h 171"/>
                    <a:gd name="T24" fmla="*/ 85 w 715"/>
                    <a:gd name="T25" fmla="*/ 171 h 171"/>
                    <a:gd name="T26" fmla="*/ 57 w 715"/>
                    <a:gd name="T27" fmla="*/ 166 h 171"/>
                    <a:gd name="T28" fmla="*/ 35 w 715"/>
                    <a:gd name="T29" fmla="*/ 154 h 171"/>
                    <a:gd name="T30" fmla="*/ 16 w 715"/>
                    <a:gd name="T31" fmla="*/ 136 h 171"/>
                    <a:gd name="T32" fmla="*/ 5 w 715"/>
                    <a:gd name="T33" fmla="*/ 113 h 171"/>
                    <a:gd name="T34" fmla="*/ 0 w 715"/>
                    <a:gd name="T35" fmla="*/ 85 h 171"/>
                    <a:gd name="T36" fmla="*/ 5 w 715"/>
                    <a:gd name="T37" fmla="*/ 58 h 171"/>
                    <a:gd name="T38" fmla="*/ 16 w 715"/>
                    <a:gd name="T39" fmla="*/ 35 h 171"/>
                    <a:gd name="T40" fmla="*/ 35 w 715"/>
                    <a:gd name="T41" fmla="*/ 16 h 171"/>
                    <a:gd name="T42" fmla="*/ 57 w 715"/>
                    <a:gd name="T43" fmla="*/ 3 h 171"/>
                    <a:gd name="T44" fmla="*/ 85 w 715"/>
                    <a:gd name="T45" fmla="*/ 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715" h="171">
                      <a:moveTo>
                        <a:pt x="85" y="0"/>
                      </a:moveTo>
                      <a:lnTo>
                        <a:pt x="628" y="0"/>
                      </a:lnTo>
                      <a:lnTo>
                        <a:pt x="656" y="3"/>
                      </a:lnTo>
                      <a:lnTo>
                        <a:pt x="678" y="16"/>
                      </a:lnTo>
                      <a:lnTo>
                        <a:pt x="697" y="35"/>
                      </a:lnTo>
                      <a:lnTo>
                        <a:pt x="709" y="58"/>
                      </a:lnTo>
                      <a:lnTo>
                        <a:pt x="715" y="85"/>
                      </a:lnTo>
                      <a:lnTo>
                        <a:pt x="709" y="113"/>
                      </a:lnTo>
                      <a:lnTo>
                        <a:pt x="697" y="136"/>
                      </a:lnTo>
                      <a:lnTo>
                        <a:pt x="678" y="154"/>
                      </a:lnTo>
                      <a:lnTo>
                        <a:pt x="656" y="166"/>
                      </a:lnTo>
                      <a:lnTo>
                        <a:pt x="628" y="171"/>
                      </a:lnTo>
                      <a:lnTo>
                        <a:pt x="85" y="171"/>
                      </a:lnTo>
                      <a:lnTo>
                        <a:pt x="57" y="166"/>
                      </a:lnTo>
                      <a:lnTo>
                        <a:pt x="35" y="154"/>
                      </a:lnTo>
                      <a:lnTo>
                        <a:pt x="16" y="136"/>
                      </a:lnTo>
                      <a:lnTo>
                        <a:pt x="5" y="113"/>
                      </a:lnTo>
                      <a:lnTo>
                        <a:pt x="0" y="85"/>
                      </a:lnTo>
                      <a:lnTo>
                        <a:pt x="5" y="58"/>
                      </a:lnTo>
                      <a:lnTo>
                        <a:pt x="16" y="35"/>
                      </a:lnTo>
                      <a:lnTo>
                        <a:pt x="35" y="16"/>
                      </a:lnTo>
                      <a:lnTo>
                        <a:pt x="57" y="3"/>
                      </a:lnTo>
                      <a:lnTo>
                        <a:pt x="8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28"/>
                <p:cNvSpPr>
                  <a:spLocks/>
                </p:cNvSpPr>
                <p:nvPr/>
              </p:nvSpPr>
              <p:spPr bwMode="auto">
                <a:xfrm>
                  <a:off x="3284" y="2258"/>
                  <a:ext cx="166" cy="229"/>
                </a:xfrm>
                <a:custGeom>
                  <a:avLst/>
                  <a:gdLst>
                    <a:gd name="T0" fmla="*/ 237 w 330"/>
                    <a:gd name="T1" fmla="*/ 0 h 459"/>
                    <a:gd name="T2" fmla="*/ 263 w 330"/>
                    <a:gd name="T3" fmla="*/ 0 h 459"/>
                    <a:gd name="T4" fmla="*/ 289 w 330"/>
                    <a:gd name="T5" fmla="*/ 11 h 459"/>
                    <a:gd name="T6" fmla="*/ 309 w 330"/>
                    <a:gd name="T7" fmla="*/ 29 h 459"/>
                    <a:gd name="T8" fmla="*/ 323 w 330"/>
                    <a:gd name="T9" fmla="*/ 50 h 459"/>
                    <a:gd name="T10" fmla="*/ 330 w 330"/>
                    <a:gd name="T11" fmla="*/ 76 h 459"/>
                    <a:gd name="T12" fmla="*/ 328 w 330"/>
                    <a:gd name="T13" fmla="*/ 101 h 459"/>
                    <a:gd name="T14" fmla="*/ 318 w 330"/>
                    <a:gd name="T15" fmla="*/ 128 h 459"/>
                    <a:gd name="T16" fmla="*/ 155 w 330"/>
                    <a:gd name="T17" fmla="*/ 416 h 459"/>
                    <a:gd name="T18" fmla="*/ 138 w 330"/>
                    <a:gd name="T19" fmla="*/ 437 h 459"/>
                    <a:gd name="T20" fmla="*/ 117 w 330"/>
                    <a:gd name="T21" fmla="*/ 453 h 459"/>
                    <a:gd name="T22" fmla="*/ 91 w 330"/>
                    <a:gd name="T23" fmla="*/ 459 h 459"/>
                    <a:gd name="T24" fmla="*/ 65 w 330"/>
                    <a:gd name="T25" fmla="*/ 459 h 459"/>
                    <a:gd name="T26" fmla="*/ 41 w 330"/>
                    <a:gd name="T27" fmla="*/ 448 h 459"/>
                    <a:gd name="T28" fmla="*/ 20 w 330"/>
                    <a:gd name="T29" fmla="*/ 432 h 459"/>
                    <a:gd name="T30" fmla="*/ 6 w 330"/>
                    <a:gd name="T31" fmla="*/ 409 h 459"/>
                    <a:gd name="T32" fmla="*/ 0 w 330"/>
                    <a:gd name="T33" fmla="*/ 384 h 459"/>
                    <a:gd name="T34" fmla="*/ 0 w 330"/>
                    <a:gd name="T35" fmla="*/ 358 h 459"/>
                    <a:gd name="T36" fmla="*/ 10 w 330"/>
                    <a:gd name="T37" fmla="*/ 331 h 459"/>
                    <a:gd name="T38" fmla="*/ 174 w 330"/>
                    <a:gd name="T39" fmla="*/ 43 h 459"/>
                    <a:gd name="T40" fmla="*/ 190 w 330"/>
                    <a:gd name="T41" fmla="*/ 21 h 459"/>
                    <a:gd name="T42" fmla="*/ 212 w 330"/>
                    <a:gd name="T43" fmla="*/ 6 h 459"/>
                    <a:gd name="T44" fmla="*/ 237 w 330"/>
                    <a:gd name="T4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30" h="459">
                      <a:moveTo>
                        <a:pt x="237" y="0"/>
                      </a:moveTo>
                      <a:lnTo>
                        <a:pt x="263" y="0"/>
                      </a:lnTo>
                      <a:lnTo>
                        <a:pt x="289" y="11"/>
                      </a:lnTo>
                      <a:lnTo>
                        <a:pt x="309" y="29"/>
                      </a:lnTo>
                      <a:lnTo>
                        <a:pt x="323" y="50"/>
                      </a:lnTo>
                      <a:lnTo>
                        <a:pt x="330" y="76"/>
                      </a:lnTo>
                      <a:lnTo>
                        <a:pt x="328" y="101"/>
                      </a:lnTo>
                      <a:lnTo>
                        <a:pt x="318" y="128"/>
                      </a:lnTo>
                      <a:lnTo>
                        <a:pt x="155" y="416"/>
                      </a:lnTo>
                      <a:lnTo>
                        <a:pt x="138" y="437"/>
                      </a:lnTo>
                      <a:lnTo>
                        <a:pt x="117" y="453"/>
                      </a:lnTo>
                      <a:lnTo>
                        <a:pt x="91" y="459"/>
                      </a:lnTo>
                      <a:lnTo>
                        <a:pt x="65" y="459"/>
                      </a:lnTo>
                      <a:lnTo>
                        <a:pt x="41" y="448"/>
                      </a:lnTo>
                      <a:lnTo>
                        <a:pt x="20" y="432"/>
                      </a:lnTo>
                      <a:lnTo>
                        <a:pt x="6" y="409"/>
                      </a:lnTo>
                      <a:lnTo>
                        <a:pt x="0" y="384"/>
                      </a:lnTo>
                      <a:lnTo>
                        <a:pt x="0" y="358"/>
                      </a:lnTo>
                      <a:lnTo>
                        <a:pt x="10" y="331"/>
                      </a:lnTo>
                      <a:lnTo>
                        <a:pt x="174" y="43"/>
                      </a:lnTo>
                      <a:lnTo>
                        <a:pt x="190" y="21"/>
                      </a:lnTo>
                      <a:lnTo>
                        <a:pt x="212" y="6"/>
                      </a:lnTo>
                      <a:lnTo>
                        <a:pt x="23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29"/>
                <p:cNvSpPr>
                  <a:spLocks/>
                </p:cNvSpPr>
                <p:nvPr/>
              </p:nvSpPr>
              <p:spPr bwMode="auto">
                <a:xfrm>
                  <a:off x="2241" y="2258"/>
                  <a:ext cx="164" cy="229"/>
                </a:xfrm>
                <a:custGeom>
                  <a:avLst/>
                  <a:gdLst>
                    <a:gd name="T0" fmla="*/ 91 w 328"/>
                    <a:gd name="T1" fmla="*/ 0 h 459"/>
                    <a:gd name="T2" fmla="*/ 116 w 328"/>
                    <a:gd name="T3" fmla="*/ 6 h 459"/>
                    <a:gd name="T4" fmla="*/ 138 w 328"/>
                    <a:gd name="T5" fmla="*/ 21 h 459"/>
                    <a:gd name="T6" fmla="*/ 155 w 328"/>
                    <a:gd name="T7" fmla="*/ 43 h 459"/>
                    <a:gd name="T8" fmla="*/ 318 w 328"/>
                    <a:gd name="T9" fmla="*/ 331 h 459"/>
                    <a:gd name="T10" fmla="*/ 328 w 328"/>
                    <a:gd name="T11" fmla="*/ 358 h 459"/>
                    <a:gd name="T12" fmla="*/ 328 w 328"/>
                    <a:gd name="T13" fmla="*/ 384 h 459"/>
                    <a:gd name="T14" fmla="*/ 322 w 328"/>
                    <a:gd name="T15" fmla="*/ 409 h 459"/>
                    <a:gd name="T16" fmla="*/ 308 w 328"/>
                    <a:gd name="T17" fmla="*/ 432 h 459"/>
                    <a:gd name="T18" fmla="*/ 287 w 328"/>
                    <a:gd name="T19" fmla="*/ 448 h 459"/>
                    <a:gd name="T20" fmla="*/ 263 w 328"/>
                    <a:gd name="T21" fmla="*/ 459 h 459"/>
                    <a:gd name="T22" fmla="*/ 237 w 328"/>
                    <a:gd name="T23" fmla="*/ 459 h 459"/>
                    <a:gd name="T24" fmla="*/ 213 w 328"/>
                    <a:gd name="T25" fmla="*/ 453 h 459"/>
                    <a:gd name="T26" fmla="*/ 190 w 328"/>
                    <a:gd name="T27" fmla="*/ 437 h 459"/>
                    <a:gd name="T28" fmla="*/ 173 w 328"/>
                    <a:gd name="T29" fmla="*/ 416 h 459"/>
                    <a:gd name="T30" fmla="*/ 10 w 328"/>
                    <a:gd name="T31" fmla="*/ 128 h 459"/>
                    <a:gd name="T32" fmla="*/ 0 w 328"/>
                    <a:gd name="T33" fmla="*/ 101 h 459"/>
                    <a:gd name="T34" fmla="*/ 0 w 328"/>
                    <a:gd name="T35" fmla="*/ 76 h 459"/>
                    <a:gd name="T36" fmla="*/ 5 w 328"/>
                    <a:gd name="T37" fmla="*/ 50 h 459"/>
                    <a:gd name="T38" fmla="*/ 20 w 328"/>
                    <a:gd name="T39" fmla="*/ 29 h 459"/>
                    <a:gd name="T40" fmla="*/ 39 w 328"/>
                    <a:gd name="T41" fmla="*/ 11 h 459"/>
                    <a:gd name="T42" fmla="*/ 65 w 328"/>
                    <a:gd name="T43" fmla="*/ 0 h 459"/>
                    <a:gd name="T44" fmla="*/ 91 w 328"/>
                    <a:gd name="T4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28" h="459">
                      <a:moveTo>
                        <a:pt x="91" y="0"/>
                      </a:moveTo>
                      <a:lnTo>
                        <a:pt x="116" y="6"/>
                      </a:lnTo>
                      <a:lnTo>
                        <a:pt x="138" y="21"/>
                      </a:lnTo>
                      <a:lnTo>
                        <a:pt x="155" y="43"/>
                      </a:lnTo>
                      <a:lnTo>
                        <a:pt x="318" y="331"/>
                      </a:lnTo>
                      <a:lnTo>
                        <a:pt x="328" y="358"/>
                      </a:lnTo>
                      <a:lnTo>
                        <a:pt x="328" y="384"/>
                      </a:lnTo>
                      <a:lnTo>
                        <a:pt x="322" y="409"/>
                      </a:lnTo>
                      <a:lnTo>
                        <a:pt x="308" y="432"/>
                      </a:lnTo>
                      <a:lnTo>
                        <a:pt x="287" y="448"/>
                      </a:lnTo>
                      <a:lnTo>
                        <a:pt x="263" y="459"/>
                      </a:lnTo>
                      <a:lnTo>
                        <a:pt x="237" y="459"/>
                      </a:lnTo>
                      <a:lnTo>
                        <a:pt x="213" y="453"/>
                      </a:lnTo>
                      <a:lnTo>
                        <a:pt x="190" y="437"/>
                      </a:lnTo>
                      <a:lnTo>
                        <a:pt x="173" y="416"/>
                      </a:lnTo>
                      <a:lnTo>
                        <a:pt x="10" y="128"/>
                      </a:lnTo>
                      <a:lnTo>
                        <a:pt x="0" y="101"/>
                      </a:lnTo>
                      <a:lnTo>
                        <a:pt x="0" y="76"/>
                      </a:lnTo>
                      <a:lnTo>
                        <a:pt x="5" y="50"/>
                      </a:lnTo>
                      <a:lnTo>
                        <a:pt x="20" y="29"/>
                      </a:lnTo>
                      <a:lnTo>
                        <a:pt x="39" y="11"/>
                      </a:lnTo>
                      <a:lnTo>
                        <a:pt x="65" y="0"/>
                      </a:lnTo>
                      <a:lnTo>
                        <a:pt x="9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30"/>
                <p:cNvSpPr>
                  <a:spLocks/>
                </p:cNvSpPr>
                <p:nvPr/>
              </p:nvSpPr>
              <p:spPr bwMode="auto">
                <a:xfrm>
                  <a:off x="1828" y="2679"/>
                  <a:ext cx="225" cy="168"/>
                </a:xfrm>
                <a:custGeom>
                  <a:avLst/>
                  <a:gdLst>
                    <a:gd name="T0" fmla="*/ 76 w 450"/>
                    <a:gd name="T1" fmla="*/ 0 h 336"/>
                    <a:gd name="T2" fmla="*/ 102 w 450"/>
                    <a:gd name="T3" fmla="*/ 0 h 336"/>
                    <a:gd name="T4" fmla="*/ 127 w 450"/>
                    <a:gd name="T5" fmla="*/ 10 h 336"/>
                    <a:gd name="T6" fmla="*/ 410 w 450"/>
                    <a:gd name="T7" fmla="*/ 177 h 336"/>
                    <a:gd name="T8" fmla="*/ 431 w 450"/>
                    <a:gd name="T9" fmla="*/ 194 h 336"/>
                    <a:gd name="T10" fmla="*/ 445 w 450"/>
                    <a:gd name="T11" fmla="*/ 216 h 336"/>
                    <a:gd name="T12" fmla="*/ 450 w 450"/>
                    <a:gd name="T13" fmla="*/ 242 h 336"/>
                    <a:gd name="T14" fmla="*/ 450 w 450"/>
                    <a:gd name="T15" fmla="*/ 269 h 336"/>
                    <a:gd name="T16" fmla="*/ 442 w 450"/>
                    <a:gd name="T17" fmla="*/ 293 h 336"/>
                    <a:gd name="T18" fmla="*/ 424 w 450"/>
                    <a:gd name="T19" fmla="*/ 315 h 336"/>
                    <a:gd name="T20" fmla="*/ 402 w 450"/>
                    <a:gd name="T21" fmla="*/ 331 h 336"/>
                    <a:gd name="T22" fmla="*/ 377 w 450"/>
                    <a:gd name="T23" fmla="*/ 336 h 336"/>
                    <a:gd name="T24" fmla="*/ 352 w 450"/>
                    <a:gd name="T25" fmla="*/ 336 h 336"/>
                    <a:gd name="T26" fmla="*/ 326 w 450"/>
                    <a:gd name="T27" fmla="*/ 325 h 336"/>
                    <a:gd name="T28" fmla="*/ 42 w 450"/>
                    <a:gd name="T29" fmla="*/ 159 h 336"/>
                    <a:gd name="T30" fmla="*/ 21 w 450"/>
                    <a:gd name="T31" fmla="*/ 141 h 336"/>
                    <a:gd name="T32" fmla="*/ 7 w 450"/>
                    <a:gd name="T33" fmla="*/ 120 h 336"/>
                    <a:gd name="T34" fmla="*/ 0 w 450"/>
                    <a:gd name="T35" fmla="*/ 93 h 336"/>
                    <a:gd name="T36" fmla="*/ 2 w 450"/>
                    <a:gd name="T37" fmla="*/ 67 h 336"/>
                    <a:gd name="T38" fmla="*/ 12 w 450"/>
                    <a:gd name="T39" fmla="*/ 42 h 336"/>
                    <a:gd name="T40" fmla="*/ 28 w 450"/>
                    <a:gd name="T41" fmla="*/ 19 h 336"/>
                    <a:gd name="T42" fmla="*/ 50 w 450"/>
                    <a:gd name="T43" fmla="*/ 5 h 336"/>
                    <a:gd name="T44" fmla="*/ 76 w 450"/>
                    <a:gd name="T45" fmla="*/ 0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50" h="336">
                      <a:moveTo>
                        <a:pt x="76" y="0"/>
                      </a:moveTo>
                      <a:lnTo>
                        <a:pt x="102" y="0"/>
                      </a:lnTo>
                      <a:lnTo>
                        <a:pt x="127" y="10"/>
                      </a:lnTo>
                      <a:lnTo>
                        <a:pt x="410" y="177"/>
                      </a:lnTo>
                      <a:lnTo>
                        <a:pt x="431" y="194"/>
                      </a:lnTo>
                      <a:lnTo>
                        <a:pt x="445" y="216"/>
                      </a:lnTo>
                      <a:lnTo>
                        <a:pt x="450" y="242"/>
                      </a:lnTo>
                      <a:lnTo>
                        <a:pt x="450" y="269"/>
                      </a:lnTo>
                      <a:lnTo>
                        <a:pt x="442" y="293"/>
                      </a:lnTo>
                      <a:lnTo>
                        <a:pt x="424" y="315"/>
                      </a:lnTo>
                      <a:lnTo>
                        <a:pt x="402" y="331"/>
                      </a:lnTo>
                      <a:lnTo>
                        <a:pt x="377" y="336"/>
                      </a:lnTo>
                      <a:lnTo>
                        <a:pt x="352" y="336"/>
                      </a:lnTo>
                      <a:lnTo>
                        <a:pt x="326" y="325"/>
                      </a:lnTo>
                      <a:lnTo>
                        <a:pt x="42" y="159"/>
                      </a:lnTo>
                      <a:lnTo>
                        <a:pt x="21" y="141"/>
                      </a:lnTo>
                      <a:lnTo>
                        <a:pt x="7" y="120"/>
                      </a:lnTo>
                      <a:lnTo>
                        <a:pt x="0" y="93"/>
                      </a:lnTo>
                      <a:lnTo>
                        <a:pt x="2" y="67"/>
                      </a:lnTo>
                      <a:lnTo>
                        <a:pt x="12" y="42"/>
                      </a:lnTo>
                      <a:lnTo>
                        <a:pt x="28" y="19"/>
                      </a:lnTo>
                      <a:lnTo>
                        <a:pt x="50" y="5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31"/>
                <p:cNvSpPr>
                  <a:spLocks/>
                </p:cNvSpPr>
                <p:nvPr/>
              </p:nvSpPr>
              <p:spPr bwMode="auto">
                <a:xfrm>
                  <a:off x="3636" y="2679"/>
                  <a:ext cx="225" cy="168"/>
                </a:xfrm>
                <a:custGeom>
                  <a:avLst/>
                  <a:gdLst>
                    <a:gd name="T0" fmla="*/ 375 w 450"/>
                    <a:gd name="T1" fmla="*/ 0 h 336"/>
                    <a:gd name="T2" fmla="*/ 400 w 450"/>
                    <a:gd name="T3" fmla="*/ 5 h 336"/>
                    <a:gd name="T4" fmla="*/ 422 w 450"/>
                    <a:gd name="T5" fmla="*/ 19 h 336"/>
                    <a:gd name="T6" fmla="*/ 438 w 450"/>
                    <a:gd name="T7" fmla="*/ 42 h 336"/>
                    <a:gd name="T8" fmla="*/ 448 w 450"/>
                    <a:gd name="T9" fmla="*/ 67 h 336"/>
                    <a:gd name="T10" fmla="*/ 450 w 450"/>
                    <a:gd name="T11" fmla="*/ 93 h 336"/>
                    <a:gd name="T12" fmla="*/ 443 w 450"/>
                    <a:gd name="T13" fmla="*/ 120 h 336"/>
                    <a:gd name="T14" fmla="*/ 429 w 450"/>
                    <a:gd name="T15" fmla="*/ 141 h 336"/>
                    <a:gd name="T16" fmla="*/ 406 w 450"/>
                    <a:gd name="T17" fmla="*/ 159 h 336"/>
                    <a:gd name="T18" fmla="*/ 124 w 450"/>
                    <a:gd name="T19" fmla="*/ 325 h 336"/>
                    <a:gd name="T20" fmla="*/ 100 w 450"/>
                    <a:gd name="T21" fmla="*/ 336 h 336"/>
                    <a:gd name="T22" fmla="*/ 74 w 450"/>
                    <a:gd name="T23" fmla="*/ 336 h 336"/>
                    <a:gd name="T24" fmla="*/ 48 w 450"/>
                    <a:gd name="T25" fmla="*/ 331 h 336"/>
                    <a:gd name="T26" fmla="*/ 27 w 450"/>
                    <a:gd name="T27" fmla="*/ 315 h 336"/>
                    <a:gd name="T28" fmla="*/ 10 w 450"/>
                    <a:gd name="T29" fmla="*/ 293 h 336"/>
                    <a:gd name="T30" fmla="*/ 0 w 450"/>
                    <a:gd name="T31" fmla="*/ 269 h 336"/>
                    <a:gd name="T32" fmla="*/ 0 w 450"/>
                    <a:gd name="T33" fmla="*/ 242 h 336"/>
                    <a:gd name="T34" fmla="*/ 7 w 450"/>
                    <a:gd name="T35" fmla="*/ 216 h 336"/>
                    <a:gd name="T36" fmla="*/ 21 w 450"/>
                    <a:gd name="T37" fmla="*/ 194 h 336"/>
                    <a:gd name="T38" fmla="*/ 41 w 450"/>
                    <a:gd name="T39" fmla="*/ 177 h 336"/>
                    <a:gd name="T40" fmla="*/ 323 w 450"/>
                    <a:gd name="T41" fmla="*/ 10 h 336"/>
                    <a:gd name="T42" fmla="*/ 349 w 450"/>
                    <a:gd name="T43" fmla="*/ 0 h 336"/>
                    <a:gd name="T44" fmla="*/ 375 w 450"/>
                    <a:gd name="T45" fmla="*/ 0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50" h="336">
                      <a:moveTo>
                        <a:pt x="375" y="0"/>
                      </a:moveTo>
                      <a:lnTo>
                        <a:pt x="400" y="5"/>
                      </a:lnTo>
                      <a:lnTo>
                        <a:pt x="422" y="19"/>
                      </a:lnTo>
                      <a:lnTo>
                        <a:pt x="438" y="42"/>
                      </a:lnTo>
                      <a:lnTo>
                        <a:pt x="448" y="67"/>
                      </a:lnTo>
                      <a:lnTo>
                        <a:pt x="450" y="93"/>
                      </a:lnTo>
                      <a:lnTo>
                        <a:pt x="443" y="120"/>
                      </a:lnTo>
                      <a:lnTo>
                        <a:pt x="429" y="141"/>
                      </a:lnTo>
                      <a:lnTo>
                        <a:pt x="406" y="159"/>
                      </a:lnTo>
                      <a:lnTo>
                        <a:pt x="124" y="325"/>
                      </a:lnTo>
                      <a:lnTo>
                        <a:pt x="100" y="336"/>
                      </a:lnTo>
                      <a:lnTo>
                        <a:pt x="74" y="336"/>
                      </a:lnTo>
                      <a:lnTo>
                        <a:pt x="48" y="331"/>
                      </a:lnTo>
                      <a:lnTo>
                        <a:pt x="27" y="315"/>
                      </a:lnTo>
                      <a:lnTo>
                        <a:pt x="10" y="293"/>
                      </a:lnTo>
                      <a:lnTo>
                        <a:pt x="0" y="269"/>
                      </a:lnTo>
                      <a:lnTo>
                        <a:pt x="0" y="242"/>
                      </a:lnTo>
                      <a:lnTo>
                        <a:pt x="7" y="216"/>
                      </a:lnTo>
                      <a:lnTo>
                        <a:pt x="21" y="194"/>
                      </a:lnTo>
                      <a:lnTo>
                        <a:pt x="41" y="177"/>
                      </a:lnTo>
                      <a:lnTo>
                        <a:pt x="323" y="10"/>
                      </a:lnTo>
                      <a:lnTo>
                        <a:pt x="349" y="0"/>
                      </a:lnTo>
                      <a:lnTo>
                        <a:pt x="37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32"/>
                <p:cNvSpPr>
                  <a:spLocks noEditPoints="1"/>
                </p:cNvSpPr>
                <p:nvPr/>
              </p:nvSpPr>
              <p:spPr bwMode="auto">
                <a:xfrm>
                  <a:off x="2285" y="2724"/>
                  <a:ext cx="602" cy="821"/>
                </a:xfrm>
                <a:custGeom>
                  <a:avLst/>
                  <a:gdLst>
                    <a:gd name="T0" fmla="*/ 112 w 1204"/>
                    <a:gd name="T1" fmla="*/ 1063 h 1642"/>
                    <a:gd name="T2" fmla="*/ 154 w 1204"/>
                    <a:gd name="T3" fmla="*/ 1095 h 1642"/>
                    <a:gd name="T4" fmla="*/ 170 w 1204"/>
                    <a:gd name="T5" fmla="*/ 1145 h 1642"/>
                    <a:gd name="T6" fmla="*/ 178 w 1204"/>
                    <a:gd name="T7" fmla="*/ 1278 h 1642"/>
                    <a:gd name="T8" fmla="*/ 211 w 1204"/>
                    <a:gd name="T9" fmla="*/ 1433 h 1642"/>
                    <a:gd name="T10" fmla="*/ 249 w 1204"/>
                    <a:gd name="T11" fmla="*/ 1550 h 1642"/>
                    <a:gd name="T12" fmla="*/ 239 w 1204"/>
                    <a:gd name="T13" fmla="*/ 1601 h 1642"/>
                    <a:gd name="T14" fmla="*/ 199 w 1204"/>
                    <a:gd name="T15" fmla="*/ 1637 h 1642"/>
                    <a:gd name="T16" fmla="*/ 147 w 1204"/>
                    <a:gd name="T17" fmla="*/ 1640 h 1642"/>
                    <a:gd name="T18" fmla="*/ 104 w 1204"/>
                    <a:gd name="T19" fmla="*/ 1614 h 1642"/>
                    <a:gd name="T20" fmla="*/ 62 w 1204"/>
                    <a:gd name="T21" fmla="*/ 1520 h 1642"/>
                    <a:gd name="T22" fmla="*/ 22 w 1204"/>
                    <a:gd name="T23" fmla="*/ 1373 h 1642"/>
                    <a:gd name="T24" fmla="*/ 0 w 1204"/>
                    <a:gd name="T25" fmla="*/ 1145 h 1642"/>
                    <a:gd name="T26" fmla="*/ 17 w 1204"/>
                    <a:gd name="T27" fmla="*/ 1095 h 1642"/>
                    <a:gd name="T28" fmla="*/ 59 w 1204"/>
                    <a:gd name="T29" fmla="*/ 1063 h 1642"/>
                    <a:gd name="T30" fmla="*/ 1119 w 1204"/>
                    <a:gd name="T31" fmla="*/ 0 h 1642"/>
                    <a:gd name="T32" fmla="*/ 1170 w 1204"/>
                    <a:gd name="T33" fmla="*/ 18 h 1642"/>
                    <a:gd name="T34" fmla="*/ 1199 w 1204"/>
                    <a:gd name="T35" fmla="*/ 60 h 1642"/>
                    <a:gd name="T36" fmla="*/ 1199 w 1204"/>
                    <a:gd name="T37" fmla="*/ 115 h 1642"/>
                    <a:gd name="T38" fmla="*/ 1170 w 1204"/>
                    <a:gd name="T39" fmla="*/ 157 h 1642"/>
                    <a:gd name="T40" fmla="*/ 1119 w 1204"/>
                    <a:gd name="T41" fmla="*/ 173 h 1642"/>
                    <a:gd name="T42" fmla="*/ 991 w 1204"/>
                    <a:gd name="T43" fmla="*/ 182 h 1642"/>
                    <a:gd name="T44" fmla="*/ 837 w 1204"/>
                    <a:gd name="T45" fmla="*/ 216 h 1642"/>
                    <a:gd name="T46" fmla="*/ 668 w 1204"/>
                    <a:gd name="T47" fmla="*/ 290 h 1642"/>
                    <a:gd name="T48" fmla="*/ 516 w 1204"/>
                    <a:gd name="T49" fmla="*/ 395 h 1642"/>
                    <a:gd name="T50" fmla="*/ 386 w 1204"/>
                    <a:gd name="T51" fmla="*/ 527 h 1642"/>
                    <a:gd name="T52" fmla="*/ 284 w 1204"/>
                    <a:gd name="T53" fmla="*/ 683 h 1642"/>
                    <a:gd name="T54" fmla="*/ 230 w 1204"/>
                    <a:gd name="T55" fmla="*/ 789 h 1642"/>
                    <a:gd name="T56" fmla="*/ 185 w 1204"/>
                    <a:gd name="T57" fmla="*/ 816 h 1642"/>
                    <a:gd name="T58" fmla="*/ 133 w 1204"/>
                    <a:gd name="T59" fmla="*/ 812 h 1642"/>
                    <a:gd name="T60" fmla="*/ 93 w 1204"/>
                    <a:gd name="T61" fmla="*/ 777 h 1642"/>
                    <a:gd name="T62" fmla="*/ 83 w 1204"/>
                    <a:gd name="T63" fmla="*/ 727 h 1642"/>
                    <a:gd name="T64" fmla="*/ 119 w 1204"/>
                    <a:gd name="T65" fmla="*/ 633 h 1642"/>
                    <a:gd name="T66" fmla="*/ 190 w 1204"/>
                    <a:gd name="T67" fmla="*/ 506 h 1642"/>
                    <a:gd name="T68" fmla="*/ 190 w 1204"/>
                    <a:gd name="T69" fmla="*/ 506 h 1642"/>
                    <a:gd name="T70" fmla="*/ 279 w 1204"/>
                    <a:gd name="T71" fmla="*/ 389 h 1642"/>
                    <a:gd name="T72" fmla="*/ 381 w 1204"/>
                    <a:gd name="T73" fmla="*/ 287 h 1642"/>
                    <a:gd name="T74" fmla="*/ 495 w 1204"/>
                    <a:gd name="T75" fmla="*/ 196 h 1642"/>
                    <a:gd name="T76" fmla="*/ 555 w 1204"/>
                    <a:gd name="T77" fmla="*/ 157 h 1642"/>
                    <a:gd name="T78" fmla="*/ 683 w 1204"/>
                    <a:gd name="T79" fmla="*/ 90 h 1642"/>
                    <a:gd name="T80" fmla="*/ 824 w 1204"/>
                    <a:gd name="T81" fmla="*/ 41 h 1642"/>
                    <a:gd name="T82" fmla="*/ 1009 w 1204"/>
                    <a:gd name="T83" fmla="*/ 7 h 16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204" h="1642">
                      <a:moveTo>
                        <a:pt x="85" y="1058"/>
                      </a:moveTo>
                      <a:lnTo>
                        <a:pt x="112" y="1063"/>
                      </a:lnTo>
                      <a:lnTo>
                        <a:pt x="135" y="1076"/>
                      </a:lnTo>
                      <a:lnTo>
                        <a:pt x="154" y="1095"/>
                      </a:lnTo>
                      <a:lnTo>
                        <a:pt x="164" y="1118"/>
                      </a:lnTo>
                      <a:lnTo>
                        <a:pt x="170" y="1145"/>
                      </a:lnTo>
                      <a:lnTo>
                        <a:pt x="171" y="1212"/>
                      </a:lnTo>
                      <a:lnTo>
                        <a:pt x="178" y="1278"/>
                      </a:lnTo>
                      <a:lnTo>
                        <a:pt x="189" y="1340"/>
                      </a:lnTo>
                      <a:lnTo>
                        <a:pt x="211" y="1433"/>
                      </a:lnTo>
                      <a:lnTo>
                        <a:pt x="244" y="1524"/>
                      </a:lnTo>
                      <a:lnTo>
                        <a:pt x="249" y="1550"/>
                      </a:lnTo>
                      <a:lnTo>
                        <a:pt x="247" y="1577"/>
                      </a:lnTo>
                      <a:lnTo>
                        <a:pt x="239" y="1601"/>
                      </a:lnTo>
                      <a:lnTo>
                        <a:pt x="221" y="1623"/>
                      </a:lnTo>
                      <a:lnTo>
                        <a:pt x="199" y="1637"/>
                      </a:lnTo>
                      <a:lnTo>
                        <a:pt x="173" y="1642"/>
                      </a:lnTo>
                      <a:lnTo>
                        <a:pt x="147" y="1640"/>
                      </a:lnTo>
                      <a:lnTo>
                        <a:pt x="123" y="1632"/>
                      </a:lnTo>
                      <a:lnTo>
                        <a:pt x="104" y="1614"/>
                      </a:lnTo>
                      <a:lnTo>
                        <a:pt x="88" y="1591"/>
                      </a:lnTo>
                      <a:lnTo>
                        <a:pt x="62" y="1520"/>
                      </a:lnTo>
                      <a:lnTo>
                        <a:pt x="40" y="1448"/>
                      </a:lnTo>
                      <a:lnTo>
                        <a:pt x="22" y="1373"/>
                      </a:lnTo>
                      <a:lnTo>
                        <a:pt x="7" y="1260"/>
                      </a:lnTo>
                      <a:lnTo>
                        <a:pt x="0" y="1145"/>
                      </a:lnTo>
                      <a:lnTo>
                        <a:pt x="5" y="1118"/>
                      </a:lnTo>
                      <a:lnTo>
                        <a:pt x="17" y="1095"/>
                      </a:lnTo>
                      <a:lnTo>
                        <a:pt x="35" y="1076"/>
                      </a:lnTo>
                      <a:lnTo>
                        <a:pt x="59" y="1063"/>
                      </a:lnTo>
                      <a:lnTo>
                        <a:pt x="85" y="1058"/>
                      </a:lnTo>
                      <a:close/>
                      <a:moveTo>
                        <a:pt x="1119" y="0"/>
                      </a:moveTo>
                      <a:lnTo>
                        <a:pt x="1147" y="5"/>
                      </a:lnTo>
                      <a:lnTo>
                        <a:pt x="1170" y="18"/>
                      </a:lnTo>
                      <a:lnTo>
                        <a:pt x="1187" y="35"/>
                      </a:lnTo>
                      <a:lnTo>
                        <a:pt x="1199" y="60"/>
                      </a:lnTo>
                      <a:lnTo>
                        <a:pt x="1204" y="87"/>
                      </a:lnTo>
                      <a:lnTo>
                        <a:pt x="1199" y="115"/>
                      </a:lnTo>
                      <a:lnTo>
                        <a:pt x="1187" y="138"/>
                      </a:lnTo>
                      <a:lnTo>
                        <a:pt x="1170" y="157"/>
                      </a:lnTo>
                      <a:lnTo>
                        <a:pt x="1147" y="170"/>
                      </a:lnTo>
                      <a:lnTo>
                        <a:pt x="1119" y="173"/>
                      </a:lnTo>
                      <a:lnTo>
                        <a:pt x="1055" y="175"/>
                      </a:lnTo>
                      <a:lnTo>
                        <a:pt x="991" y="182"/>
                      </a:lnTo>
                      <a:lnTo>
                        <a:pt x="931" y="191"/>
                      </a:lnTo>
                      <a:lnTo>
                        <a:pt x="837" y="216"/>
                      </a:lnTo>
                      <a:lnTo>
                        <a:pt x="749" y="249"/>
                      </a:lnTo>
                      <a:lnTo>
                        <a:pt x="668" y="290"/>
                      </a:lnTo>
                      <a:lnTo>
                        <a:pt x="588" y="338"/>
                      </a:lnTo>
                      <a:lnTo>
                        <a:pt x="516" y="395"/>
                      </a:lnTo>
                      <a:lnTo>
                        <a:pt x="448" y="458"/>
                      </a:lnTo>
                      <a:lnTo>
                        <a:pt x="386" y="527"/>
                      </a:lnTo>
                      <a:lnTo>
                        <a:pt x="330" y="602"/>
                      </a:lnTo>
                      <a:lnTo>
                        <a:pt x="284" y="683"/>
                      </a:lnTo>
                      <a:lnTo>
                        <a:pt x="244" y="766"/>
                      </a:lnTo>
                      <a:lnTo>
                        <a:pt x="230" y="789"/>
                      </a:lnTo>
                      <a:lnTo>
                        <a:pt x="209" y="807"/>
                      </a:lnTo>
                      <a:lnTo>
                        <a:pt x="185" y="816"/>
                      </a:lnTo>
                      <a:lnTo>
                        <a:pt x="159" y="819"/>
                      </a:lnTo>
                      <a:lnTo>
                        <a:pt x="133" y="812"/>
                      </a:lnTo>
                      <a:lnTo>
                        <a:pt x="111" y="798"/>
                      </a:lnTo>
                      <a:lnTo>
                        <a:pt x="93" y="777"/>
                      </a:lnTo>
                      <a:lnTo>
                        <a:pt x="85" y="754"/>
                      </a:lnTo>
                      <a:lnTo>
                        <a:pt x="83" y="727"/>
                      </a:lnTo>
                      <a:lnTo>
                        <a:pt x="88" y="699"/>
                      </a:lnTo>
                      <a:lnTo>
                        <a:pt x="119" y="633"/>
                      </a:lnTo>
                      <a:lnTo>
                        <a:pt x="154" y="568"/>
                      </a:lnTo>
                      <a:lnTo>
                        <a:pt x="190" y="506"/>
                      </a:lnTo>
                      <a:lnTo>
                        <a:pt x="192" y="506"/>
                      </a:lnTo>
                      <a:lnTo>
                        <a:pt x="190" y="506"/>
                      </a:lnTo>
                      <a:lnTo>
                        <a:pt x="234" y="446"/>
                      </a:lnTo>
                      <a:lnTo>
                        <a:pt x="279" y="389"/>
                      </a:lnTo>
                      <a:lnTo>
                        <a:pt x="329" y="336"/>
                      </a:lnTo>
                      <a:lnTo>
                        <a:pt x="381" y="287"/>
                      </a:lnTo>
                      <a:lnTo>
                        <a:pt x="436" y="239"/>
                      </a:lnTo>
                      <a:lnTo>
                        <a:pt x="495" y="196"/>
                      </a:lnTo>
                      <a:lnTo>
                        <a:pt x="495" y="195"/>
                      </a:lnTo>
                      <a:lnTo>
                        <a:pt x="555" y="157"/>
                      </a:lnTo>
                      <a:lnTo>
                        <a:pt x="618" y="122"/>
                      </a:lnTo>
                      <a:lnTo>
                        <a:pt x="683" y="90"/>
                      </a:lnTo>
                      <a:lnTo>
                        <a:pt x="753" y="64"/>
                      </a:lnTo>
                      <a:lnTo>
                        <a:pt x="824" y="41"/>
                      </a:lnTo>
                      <a:lnTo>
                        <a:pt x="898" y="23"/>
                      </a:lnTo>
                      <a:lnTo>
                        <a:pt x="1009" y="7"/>
                      </a:lnTo>
                      <a:lnTo>
                        <a:pt x="111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6" name="Rectangle 95"/>
            <p:cNvSpPr/>
            <p:nvPr/>
          </p:nvSpPr>
          <p:spPr>
            <a:xfrm>
              <a:off x="2081964" y="2627385"/>
              <a:ext cx="31017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57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 Referral Networks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128170" y="3516178"/>
            <a:ext cx="4058904" cy="731520"/>
            <a:chOff x="1124813" y="3481096"/>
            <a:chExt cx="4058904" cy="731520"/>
          </a:xfrm>
        </p:grpSpPr>
        <p:grpSp>
          <p:nvGrpSpPr>
            <p:cNvPr id="79" name="Group 78"/>
            <p:cNvGrpSpPr/>
            <p:nvPr/>
          </p:nvGrpSpPr>
          <p:grpSpPr>
            <a:xfrm>
              <a:off x="1124813" y="3481096"/>
              <a:ext cx="731520" cy="731520"/>
              <a:chOff x="1140733" y="3922976"/>
              <a:chExt cx="731520" cy="731520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1140733" y="3922976"/>
                <a:ext cx="731520" cy="73152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37"/>
              <p:cNvSpPr>
                <a:spLocks/>
              </p:cNvSpPr>
              <p:nvPr/>
            </p:nvSpPr>
            <p:spPr bwMode="auto">
              <a:xfrm>
                <a:off x="1367608" y="4089284"/>
                <a:ext cx="277770" cy="398905"/>
              </a:xfrm>
              <a:custGeom>
                <a:avLst/>
                <a:gdLst>
                  <a:gd name="T0" fmla="*/ 2513 w 2939"/>
                  <a:gd name="T1" fmla="*/ 26 h 4110"/>
                  <a:gd name="T2" fmla="*/ 2578 w 2939"/>
                  <a:gd name="T3" fmla="*/ 135 h 4110"/>
                  <a:gd name="T4" fmla="*/ 2673 w 2939"/>
                  <a:gd name="T5" fmla="*/ 323 h 4110"/>
                  <a:gd name="T6" fmla="*/ 2776 w 2939"/>
                  <a:gd name="T7" fmla="*/ 579 h 4110"/>
                  <a:gd name="T8" fmla="*/ 2869 w 2939"/>
                  <a:gd name="T9" fmla="*/ 896 h 4110"/>
                  <a:gd name="T10" fmla="*/ 2928 w 2939"/>
                  <a:gd name="T11" fmla="*/ 1264 h 4110"/>
                  <a:gd name="T12" fmla="*/ 2934 w 2939"/>
                  <a:gd name="T13" fmla="*/ 1674 h 4110"/>
                  <a:gd name="T14" fmla="*/ 2896 w 2939"/>
                  <a:gd name="T15" fmla="*/ 1966 h 4110"/>
                  <a:gd name="T16" fmla="*/ 2847 w 2939"/>
                  <a:gd name="T17" fmla="*/ 2146 h 4110"/>
                  <a:gd name="T18" fmla="*/ 2763 w 2939"/>
                  <a:gd name="T19" fmla="*/ 2356 h 4110"/>
                  <a:gd name="T20" fmla="*/ 2643 w 2939"/>
                  <a:gd name="T21" fmla="*/ 2581 h 4110"/>
                  <a:gd name="T22" fmla="*/ 2481 w 2939"/>
                  <a:gd name="T23" fmla="*/ 2809 h 4110"/>
                  <a:gd name="T24" fmla="*/ 2276 w 2939"/>
                  <a:gd name="T25" fmla="*/ 3023 h 4110"/>
                  <a:gd name="T26" fmla="*/ 2022 w 2939"/>
                  <a:gd name="T27" fmla="*/ 3212 h 4110"/>
                  <a:gd name="T28" fmla="*/ 1717 w 2939"/>
                  <a:gd name="T29" fmla="*/ 3360 h 4110"/>
                  <a:gd name="T30" fmla="*/ 1355 w 2939"/>
                  <a:gd name="T31" fmla="*/ 3452 h 4110"/>
                  <a:gd name="T32" fmla="*/ 935 w 2939"/>
                  <a:gd name="T33" fmla="*/ 3476 h 4110"/>
                  <a:gd name="T34" fmla="*/ 619 w 2939"/>
                  <a:gd name="T35" fmla="*/ 3609 h 4110"/>
                  <a:gd name="T36" fmla="*/ 514 w 2939"/>
                  <a:gd name="T37" fmla="*/ 3932 h 4110"/>
                  <a:gd name="T38" fmla="*/ 432 w 2939"/>
                  <a:gd name="T39" fmla="*/ 4038 h 4110"/>
                  <a:gd name="T40" fmla="*/ 328 w 2939"/>
                  <a:gd name="T41" fmla="*/ 4076 h 4110"/>
                  <a:gd name="T42" fmla="*/ 252 w 2939"/>
                  <a:gd name="T43" fmla="*/ 4105 h 4110"/>
                  <a:gd name="T44" fmla="*/ 275 w 2939"/>
                  <a:gd name="T45" fmla="*/ 3932 h 4110"/>
                  <a:gd name="T46" fmla="*/ 376 w 2939"/>
                  <a:gd name="T47" fmla="*/ 3589 h 4110"/>
                  <a:gd name="T48" fmla="*/ 514 w 2939"/>
                  <a:gd name="T49" fmla="*/ 3293 h 4110"/>
                  <a:gd name="T50" fmla="*/ 691 w 2939"/>
                  <a:gd name="T51" fmla="*/ 3071 h 4110"/>
                  <a:gd name="T52" fmla="*/ 1053 w 2939"/>
                  <a:gd name="T53" fmla="*/ 2780 h 4110"/>
                  <a:gd name="T54" fmla="*/ 1398 w 2939"/>
                  <a:gd name="T55" fmla="*/ 2417 h 4110"/>
                  <a:gd name="T56" fmla="*/ 1670 w 2939"/>
                  <a:gd name="T57" fmla="*/ 2046 h 4110"/>
                  <a:gd name="T58" fmla="*/ 1876 w 2939"/>
                  <a:gd name="T59" fmla="*/ 1689 h 4110"/>
                  <a:gd name="T60" fmla="*/ 2023 w 2939"/>
                  <a:gd name="T61" fmla="*/ 1372 h 4110"/>
                  <a:gd name="T62" fmla="*/ 2119 w 2939"/>
                  <a:gd name="T63" fmla="*/ 1115 h 4110"/>
                  <a:gd name="T64" fmla="*/ 2171 w 2939"/>
                  <a:gd name="T65" fmla="*/ 944 h 4110"/>
                  <a:gd name="T66" fmla="*/ 2187 w 2939"/>
                  <a:gd name="T67" fmla="*/ 882 h 4110"/>
                  <a:gd name="T68" fmla="*/ 2170 w 2939"/>
                  <a:gd name="T69" fmla="*/ 941 h 4110"/>
                  <a:gd name="T70" fmla="*/ 2110 w 2939"/>
                  <a:gd name="T71" fmla="*/ 1107 h 4110"/>
                  <a:gd name="T72" fmla="*/ 1997 w 2939"/>
                  <a:gd name="T73" fmla="*/ 1359 h 4110"/>
                  <a:gd name="T74" fmla="*/ 1816 w 2939"/>
                  <a:gd name="T75" fmla="*/ 1678 h 4110"/>
                  <a:gd name="T76" fmla="*/ 1558 w 2939"/>
                  <a:gd name="T77" fmla="*/ 2045 h 4110"/>
                  <a:gd name="T78" fmla="*/ 1208 w 2939"/>
                  <a:gd name="T79" fmla="*/ 2438 h 4110"/>
                  <a:gd name="T80" fmla="*/ 757 w 2939"/>
                  <a:gd name="T81" fmla="*/ 2841 h 4110"/>
                  <a:gd name="T82" fmla="*/ 517 w 2939"/>
                  <a:gd name="T83" fmla="*/ 3034 h 4110"/>
                  <a:gd name="T84" fmla="*/ 396 w 2939"/>
                  <a:gd name="T85" fmla="*/ 3171 h 4110"/>
                  <a:gd name="T86" fmla="*/ 311 w 2939"/>
                  <a:gd name="T87" fmla="*/ 3289 h 4110"/>
                  <a:gd name="T88" fmla="*/ 271 w 2939"/>
                  <a:gd name="T89" fmla="*/ 3352 h 4110"/>
                  <a:gd name="T90" fmla="*/ 255 w 2939"/>
                  <a:gd name="T91" fmla="*/ 3337 h 4110"/>
                  <a:gd name="T92" fmla="*/ 210 w 2939"/>
                  <a:gd name="T93" fmla="*/ 3264 h 4110"/>
                  <a:gd name="T94" fmla="*/ 152 w 2939"/>
                  <a:gd name="T95" fmla="*/ 3138 h 4110"/>
                  <a:gd name="T96" fmla="*/ 89 w 2939"/>
                  <a:gd name="T97" fmla="*/ 2970 h 4110"/>
                  <a:gd name="T98" fmla="*/ 36 w 2939"/>
                  <a:gd name="T99" fmla="*/ 2765 h 4110"/>
                  <a:gd name="T100" fmla="*/ 5 w 2939"/>
                  <a:gd name="T101" fmla="*/ 2531 h 4110"/>
                  <a:gd name="T102" fmla="*/ 6 w 2939"/>
                  <a:gd name="T103" fmla="*/ 2273 h 4110"/>
                  <a:gd name="T104" fmla="*/ 51 w 2939"/>
                  <a:gd name="T105" fmla="*/ 1999 h 4110"/>
                  <a:gd name="T106" fmla="*/ 155 w 2939"/>
                  <a:gd name="T107" fmla="*/ 1716 h 4110"/>
                  <a:gd name="T108" fmla="*/ 326 w 2939"/>
                  <a:gd name="T109" fmla="*/ 1431 h 4110"/>
                  <a:gd name="T110" fmla="*/ 580 w 2939"/>
                  <a:gd name="T111" fmla="*/ 1151 h 4110"/>
                  <a:gd name="T112" fmla="*/ 927 w 2939"/>
                  <a:gd name="T113" fmla="*/ 882 h 4110"/>
                  <a:gd name="T114" fmla="*/ 1379 w 2939"/>
                  <a:gd name="T115" fmla="*/ 633 h 4110"/>
                  <a:gd name="T116" fmla="*/ 1848 w 2939"/>
                  <a:gd name="T117" fmla="*/ 439 h 4110"/>
                  <a:gd name="T118" fmla="*/ 2057 w 2939"/>
                  <a:gd name="T119" fmla="*/ 333 h 4110"/>
                  <a:gd name="T120" fmla="*/ 2242 w 2939"/>
                  <a:gd name="T121" fmla="*/ 211 h 4110"/>
                  <a:gd name="T122" fmla="*/ 2384 w 2939"/>
                  <a:gd name="T123" fmla="*/ 99 h 4110"/>
                  <a:gd name="T124" fmla="*/ 2474 w 2939"/>
                  <a:gd name="T125" fmla="*/ 21 h 4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939" h="4110">
                    <a:moveTo>
                      <a:pt x="2495" y="0"/>
                    </a:moveTo>
                    <a:lnTo>
                      <a:pt x="2498" y="4"/>
                    </a:lnTo>
                    <a:lnTo>
                      <a:pt x="2503" y="13"/>
                    </a:lnTo>
                    <a:lnTo>
                      <a:pt x="2513" y="26"/>
                    </a:lnTo>
                    <a:lnTo>
                      <a:pt x="2525" y="45"/>
                    </a:lnTo>
                    <a:lnTo>
                      <a:pt x="2541" y="71"/>
                    </a:lnTo>
                    <a:lnTo>
                      <a:pt x="2558" y="101"/>
                    </a:lnTo>
                    <a:lnTo>
                      <a:pt x="2578" y="135"/>
                    </a:lnTo>
                    <a:lnTo>
                      <a:pt x="2600" y="176"/>
                    </a:lnTo>
                    <a:lnTo>
                      <a:pt x="2623" y="220"/>
                    </a:lnTo>
                    <a:lnTo>
                      <a:pt x="2648" y="269"/>
                    </a:lnTo>
                    <a:lnTo>
                      <a:pt x="2673" y="323"/>
                    </a:lnTo>
                    <a:lnTo>
                      <a:pt x="2700" y="381"/>
                    </a:lnTo>
                    <a:lnTo>
                      <a:pt x="2725" y="443"/>
                    </a:lnTo>
                    <a:lnTo>
                      <a:pt x="2751" y="510"/>
                    </a:lnTo>
                    <a:lnTo>
                      <a:pt x="2776" y="579"/>
                    </a:lnTo>
                    <a:lnTo>
                      <a:pt x="2802" y="653"/>
                    </a:lnTo>
                    <a:lnTo>
                      <a:pt x="2826" y="730"/>
                    </a:lnTo>
                    <a:lnTo>
                      <a:pt x="2848" y="811"/>
                    </a:lnTo>
                    <a:lnTo>
                      <a:pt x="2869" y="896"/>
                    </a:lnTo>
                    <a:lnTo>
                      <a:pt x="2888" y="983"/>
                    </a:lnTo>
                    <a:lnTo>
                      <a:pt x="2904" y="1074"/>
                    </a:lnTo>
                    <a:lnTo>
                      <a:pt x="2918" y="1168"/>
                    </a:lnTo>
                    <a:lnTo>
                      <a:pt x="2928" y="1264"/>
                    </a:lnTo>
                    <a:lnTo>
                      <a:pt x="2935" y="1363"/>
                    </a:lnTo>
                    <a:lnTo>
                      <a:pt x="2939" y="1464"/>
                    </a:lnTo>
                    <a:lnTo>
                      <a:pt x="2939" y="1568"/>
                    </a:lnTo>
                    <a:lnTo>
                      <a:pt x="2934" y="1674"/>
                    </a:lnTo>
                    <a:lnTo>
                      <a:pt x="2925" y="1783"/>
                    </a:lnTo>
                    <a:lnTo>
                      <a:pt x="2910" y="1893"/>
                    </a:lnTo>
                    <a:lnTo>
                      <a:pt x="2905" y="1928"/>
                    </a:lnTo>
                    <a:lnTo>
                      <a:pt x="2896" y="1966"/>
                    </a:lnTo>
                    <a:lnTo>
                      <a:pt x="2888" y="2008"/>
                    </a:lnTo>
                    <a:lnTo>
                      <a:pt x="2876" y="2052"/>
                    </a:lnTo>
                    <a:lnTo>
                      <a:pt x="2862" y="2098"/>
                    </a:lnTo>
                    <a:lnTo>
                      <a:pt x="2847" y="2146"/>
                    </a:lnTo>
                    <a:lnTo>
                      <a:pt x="2829" y="2197"/>
                    </a:lnTo>
                    <a:lnTo>
                      <a:pt x="2809" y="2249"/>
                    </a:lnTo>
                    <a:lnTo>
                      <a:pt x="2788" y="2302"/>
                    </a:lnTo>
                    <a:lnTo>
                      <a:pt x="2763" y="2356"/>
                    </a:lnTo>
                    <a:lnTo>
                      <a:pt x="2736" y="2412"/>
                    </a:lnTo>
                    <a:lnTo>
                      <a:pt x="2708" y="2468"/>
                    </a:lnTo>
                    <a:lnTo>
                      <a:pt x="2677" y="2525"/>
                    </a:lnTo>
                    <a:lnTo>
                      <a:pt x="2643" y="2581"/>
                    </a:lnTo>
                    <a:lnTo>
                      <a:pt x="2606" y="2638"/>
                    </a:lnTo>
                    <a:lnTo>
                      <a:pt x="2567" y="2695"/>
                    </a:lnTo>
                    <a:lnTo>
                      <a:pt x="2525" y="2752"/>
                    </a:lnTo>
                    <a:lnTo>
                      <a:pt x="2481" y="2809"/>
                    </a:lnTo>
                    <a:lnTo>
                      <a:pt x="2435" y="2864"/>
                    </a:lnTo>
                    <a:lnTo>
                      <a:pt x="2384" y="2918"/>
                    </a:lnTo>
                    <a:lnTo>
                      <a:pt x="2331" y="2971"/>
                    </a:lnTo>
                    <a:lnTo>
                      <a:pt x="2276" y="3023"/>
                    </a:lnTo>
                    <a:lnTo>
                      <a:pt x="2218" y="3074"/>
                    </a:lnTo>
                    <a:lnTo>
                      <a:pt x="2156" y="3122"/>
                    </a:lnTo>
                    <a:lnTo>
                      <a:pt x="2090" y="3167"/>
                    </a:lnTo>
                    <a:lnTo>
                      <a:pt x="2022" y="3212"/>
                    </a:lnTo>
                    <a:lnTo>
                      <a:pt x="1950" y="3253"/>
                    </a:lnTo>
                    <a:lnTo>
                      <a:pt x="1876" y="3291"/>
                    </a:lnTo>
                    <a:lnTo>
                      <a:pt x="1798" y="3327"/>
                    </a:lnTo>
                    <a:lnTo>
                      <a:pt x="1717" y="3360"/>
                    </a:lnTo>
                    <a:lnTo>
                      <a:pt x="1631" y="3389"/>
                    </a:lnTo>
                    <a:lnTo>
                      <a:pt x="1543" y="3413"/>
                    </a:lnTo>
                    <a:lnTo>
                      <a:pt x="1451" y="3434"/>
                    </a:lnTo>
                    <a:lnTo>
                      <a:pt x="1355" y="3452"/>
                    </a:lnTo>
                    <a:lnTo>
                      <a:pt x="1255" y="3466"/>
                    </a:lnTo>
                    <a:lnTo>
                      <a:pt x="1152" y="3474"/>
                    </a:lnTo>
                    <a:lnTo>
                      <a:pt x="1046" y="3477"/>
                    </a:lnTo>
                    <a:lnTo>
                      <a:pt x="935" y="3476"/>
                    </a:lnTo>
                    <a:lnTo>
                      <a:pt x="819" y="3470"/>
                    </a:lnTo>
                    <a:lnTo>
                      <a:pt x="700" y="3458"/>
                    </a:lnTo>
                    <a:lnTo>
                      <a:pt x="657" y="3533"/>
                    </a:lnTo>
                    <a:lnTo>
                      <a:pt x="619" y="3609"/>
                    </a:lnTo>
                    <a:lnTo>
                      <a:pt x="585" y="3687"/>
                    </a:lnTo>
                    <a:lnTo>
                      <a:pt x="557" y="3767"/>
                    </a:lnTo>
                    <a:lnTo>
                      <a:pt x="533" y="3849"/>
                    </a:lnTo>
                    <a:lnTo>
                      <a:pt x="514" y="3932"/>
                    </a:lnTo>
                    <a:lnTo>
                      <a:pt x="499" y="4016"/>
                    </a:lnTo>
                    <a:lnTo>
                      <a:pt x="479" y="4023"/>
                    </a:lnTo>
                    <a:lnTo>
                      <a:pt x="458" y="4029"/>
                    </a:lnTo>
                    <a:lnTo>
                      <a:pt x="432" y="4038"/>
                    </a:lnTo>
                    <a:lnTo>
                      <a:pt x="406" y="4047"/>
                    </a:lnTo>
                    <a:lnTo>
                      <a:pt x="379" y="4056"/>
                    </a:lnTo>
                    <a:lnTo>
                      <a:pt x="354" y="4066"/>
                    </a:lnTo>
                    <a:lnTo>
                      <a:pt x="328" y="4076"/>
                    </a:lnTo>
                    <a:lnTo>
                      <a:pt x="305" y="4085"/>
                    </a:lnTo>
                    <a:lnTo>
                      <a:pt x="284" y="4092"/>
                    </a:lnTo>
                    <a:lnTo>
                      <a:pt x="266" y="4100"/>
                    </a:lnTo>
                    <a:lnTo>
                      <a:pt x="252" y="4105"/>
                    </a:lnTo>
                    <a:lnTo>
                      <a:pt x="243" y="4109"/>
                    </a:lnTo>
                    <a:lnTo>
                      <a:pt x="241" y="4110"/>
                    </a:lnTo>
                    <a:lnTo>
                      <a:pt x="257" y="4020"/>
                    </a:lnTo>
                    <a:lnTo>
                      <a:pt x="275" y="3932"/>
                    </a:lnTo>
                    <a:lnTo>
                      <a:pt x="296" y="3843"/>
                    </a:lnTo>
                    <a:lnTo>
                      <a:pt x="320" y="3756"/>
                    </a:lnTo>
                    <a:lnTo>
                      <a:pt x="347" y="3671"/>
                    </a:lnTo>
                    <a:lnTo>
                      <a:pt x="376" y="3589"/>
                    </a:lnTo>
                    <a:lnTo>
                      <a:pt x="406" y="3509"/>
                    </a:lnTo>
                    <a:lnTo>
                      <a:pt x="440" y="3433"/>
                    </a:lnTo>
                    <a:lnTo>
                      <a:pt x="477" y="3361"/>
                    </a:lnTo>
                    <a:lnTo>
                      <a:pt x="514" y="3293"/>
                    </a:lnTo>
                    <a:lnTo>
                      <a:pt x="555" y="3229"/>
                    </a:lnTo>
                    <a:lnTo>
                      <a:pt x="599" y="3171"/>
                    </a:lnTo>
                    <a:lnTo>
                      <a:pt x="644" y="3118"/>
                    </a:lnTo>
                    <a:lnTo>
                      <a:pt x="691" y="3071"/>
                    </a:lnTo>
                    <a:lnTo>
                      <a:pt x="742" y="3032"/>
                    </a:lnTo>
                    <a:lnTo>
                      <a:pt x="850" y="2950"/>
                    </a:lnTo>
                    <a:lnTo>
                      <a:pt x="955" y="2866"/>
                    </a:lnTo>
                    <a:lnTo>
                      <a:pt x="1053" y="2780"/>
                    </a:lnTo>
                    <a:lnTo>
                      <a:pt x="1147" y="2692"/>
                    </a:lnTo>
                    <a:lnTo>
                      <a:pt x="1235" y="2602"/>
                    </a:lnTo>
                    <a:lnTo>
                      <a:pt x="1319" y="2509"/>
                    </a:lnTo>
                    <a:lnTo>
                      <a:pt x="1398" y="2417"/>
                    </a:lnTo>
                    <a:lnTo>
                      <a:pt x="1472" y="2325"/>
                    </a:lnTo>
                    <a:lnTo>
                      <a:pt x="1543" y="2231"/>
                    </a:lnTo>
                    <a:lnTo>
                      <a:pt x="1608" y="2139"/>
                    </a:lnTo>
                    <a:lnTo>
                      <a:pt x="1670" y="2046"/>
                    </a:lnTo>
                    <a:lnTo>
                      <a:pt x="1727" y="1955"/>
                    </a:lnTo>
                    <a:lnTo>
                      <a:pt x="1781" y="1865"/>
                    </a:lnTo>
                    <a:lnTo>
                      <a:pt x="1830" y="1777"/>
                    </a:lnTo>
                    <a:lnTo>
                      <a:pt x="1876" y="1689"/>
                    </a:lnTo>
                    <a:lnTo>
                      <a:pt x="1917" y="1606"/>
                    </a:lnTo>
                    <a:lnTo>
                      <a:pt x="1956" y="1525"/>
                    </a:lnTo>
                    <a:lnTo>
                      <a:pt x="1992" y="1446"/>
                    </a:lnTo>
                    <a:lnTo>
                      <a:pt x="2023" y="1372"/>
                    </a:lnTo>
                    <a:lnTo>
                      <a:pt x="2051" y="1301"/>
                    </a:lnTo>
                    <a:lnTo>
                      <a:pt x="2078" y="1234"/>
                    </a:lnTo>
                    <a:lnTo>
                      <a:pt x="2099" y="1172"/>
                    </a:lnTo>
                    <a:lnTo>
                      <a:pt x="2119" y="1115"/>
                    </a:lnTo>
                    <a:lnTo>
                      <a:pt x="2136" y="1063"/>
                    </a:lnTo>
                    <a:lnTo>
                      <a:pt x="2151" y="1017"/>
                    </a:lnTo>
                    <a:lnTo>
                      <a:pt x="2162" y="977"/>
                    </a:lnTo>
                    <a:lnTo>
                      <a:pt x="2171" y="944"/>
                    </a:lnTo>
                    <a:lnTo>
                      <a:pt x="2179" y="917"/>
                    </a:lnTo>
                    <a:lnTo>
                      <a:pt x="2184" y="897"/>
                    </a:lnTo>
                    <a:lnTo>
                      <a:pt x="2186" y="886"/>
                    </a:lnTo>
                    <a:lnTo>
                      <a:pt x="2187" y="882"/>
                    </a:lnTo>
                    <a:lnTo>
                      <a:pt x="2186" y="886"/>
                    </a:lnTo>
                    <a:lnTo>
                      <a:pt x="2184" y="897"/>
                    </a:lnTo>
                    <a:lnTo>
                      <a:pt x="2177" y="916"/>
                    </a:lnTo>
                    <a:lnTo>
                      <a:pt x="2170" y="941"/>
                    </a:lnTo>
                    <a:lnTo>
                      <a:pt x="2160" y="973"/>
                    </a:lnTo>
                    <a:lnTo>
                      <a:pt x="2147" y="1012"/>
                    </a:lnTo>
                    <a:lnTo>
                      <a:pt x="2131" y="1057"/>
                    </a:lnTo>
                    <a:lnTo>
                      <a:pt x="2110" y="1107"/>
                    </a:lnTo>
                    <a:lnTo>
                      <a:pt x="2088" y="1163"/>
                    </a:lnTo>
                    <a:lnTo>
                      <a:pt x="2061" y="1224"/>
                    </a:lnTo>
                    <a:lnTo>
                      <a:pt x="2031" y="1289"/>
                    </a:lnTo>
                    <a:lnTo>
                      <a:pt x="1997" y="1359"/>
                    </a:lnTo>
                    <a:lnTo>
                      <a:pt x="1959" y="1434"/>
                    </a:lnTo>
                    <a:lnTo>
                      <a:pt x="1916" y="1511"/>
                    </a:lnTo>
                    <a:lnTo>
                      <a:pt x="1869" y="1593"/>
                    </a:lnTo>
                    <a:lnTo>
                      <a:pt x="1816" y="1678"/>
                    </a:lnTo>
                    <a:lnTo>
                      <a:pt x="1760" y="1766"/>
                    </a:lnTo>
                    <a:lnTo>
                      <a:pt x="1698" y="1856"/>
                    </a:lnTo>
                    <a:lnTo>
                      <a:pt x="1631" y="1950"/>
                    </a:lnTo>
                    <a:lnTo>
                      <a:pt x="1558" y="2045"/>
                    </a:lnTo>
                    <a:lnTo>
                      <a:pt x="1480" y="2141"/>
                    </a:lnTo>
                    <a:lnTo>
                      <a:pt x="1395" y="2240"/>
                    </a:lnTo>
                    <a:lnTo>
                      <a:pt x="1305" y="2338"/>
                    </a:lnTo>
                    <a:lnTo>
                      <a:pt x="1208" y="2438"/>
                    </a:lnTo>
                    <a:lnTo>
                      <a:pt x="1106" y="2538"/>
                    </a:lnTo>
                    <a:lnTo>
                      <a:pt x="996" y="2640"/>
                    </a:lnTo>
                    <a:lnTo>
                      <a:pt x="879" y="2740"/>
                    </a:lnTo>
                    <a:lnTo>
                      <a:pt x="757" y="2841"/>
                    </a:lnTo>
                    <a:lnTo>
                      <a:pt x="625" y="2940"/>
                    </a:lnTo>
                    <a:lnTo>
                      <a:pt x="588" y="2969"/>
                    </a:lnTo>
                    <a:lnTo>
                      <a:pt x="552" y="3000"/>
                    </a:lnTo>
                    <a:lnTo>
                      <a:pt x="517" y="3034"/>
                    </a:lnTo>
                    <a:lnTo>
                      <a:pt x="484" y="3069"/>
                    </a:lnTo>
                    <a:lnTo>
                      <a:pt x="453" y="3103"/>
                    </a:lnTo>
                    <a:lnTo>
                      <a:pt x="424" y="3137"/>
                    </a:lnTo>
                    <a:lnTo>
                      <a:pt x="396" y="3171"/>
                    </a:lnTo>
                    <a:lnTo>
                      <a:pt x="371" y="3204"/>
                    </a:lnTo>
                    <a:lnTo>
                      <a:pt x="348" y="3234"/>
                    </a:lnTo>
                    <a:lnTo>
                      <a:pt x="329" y="3264"/>
                    </a:lnTo>
                    <a:lnTo>
                      <a:pt x="311" y="3289"/>
                    </a:lnTo>
                    <a:lnTo>
                      <a:pt x="296" y="3312"/>
                    </a:lnTo>
                    <a:lnTo>
                      <a:pt x="285" y="3329"/>
                    </a:lnTo>
                    <a:lnTo>
                      <a:pt x="277" y="3343"/>
                    </a:lnTo>
                    <a:lnTo>
                      <a:pt x="271" y="3352"/>
                    </a:lnTo>
                    <a:lnTo>
                      <a:pt x="270" y="3355"/>
                    </a:lnTo>
                    <a:lnTo>
                      <a:pt x="267" y="3353"/>
                    </a:lnTo>
                    <a:lnTo>
                      <a:pt x="261" y="3347"/>
                    </a:lnTo>
                    <a:lnTo>
                      <a:pt x="255" y="3337"/>
                    </a:lnTo>
                    <a:lnTo>
                      <a:pt x="246" y="3323"/>
                    </a:lnTo>
                    <a:lnTo>
                      <a:pt x="236" y="3307"/>
                    </a:lnTo>
                    <a:lnTo>
                      <a:pt x="223" y="3286"/>
                    </a:lnTo>
                    <a:lnTo>
                      <a:pt x="210" y="3264"/>
                    </a:lnTo>
                    <a:lnTo>
                      <a:pt x="197" y="3236"/>
                    </a:lnTo>
                    <a:lnTo>
                      <a:pt x="183" y="3207"/>
                    </a:lnTo>
                    <a:lnTo>
                      <a:pt x="168" y="3174"/>
                    </a:lnTo>
                    <a:lnTo>
                      <a:pt x="152" y="3138"/>
                    </a:lnTo>
                    <a:lnTo>
                      <a:pt x="136" y="3100"/>
                    </a:lnTo>
                    <a:lnTo>
                      <a:pt x="121" y="3060"/>
                    </a:lnTo>
                    <a:lnTo>
                      <a:pt x="104" y="3015"/>
                    </a:lnTo>
                    <a:lnTo>
                      <a:pt x="89" y="2970"/>
                    </a:lnTo>
                    <a:lnTo>
                      <a:pt x="75" y="2922"/>
                    </a:lnTo>
                    <a:lnTo>
                      <a:pt x="62" y="2873"/>
                    </a:lnTo>
                    <a:lnTo>
                      <a:pt x="49" y="2819"/>
                    </a:lnTo>
                    <a:lnTo>
                      <a:pt x="36" y="2765"/>
                    </a:lnTo>
                    <a:lnTo>
                      <a:pt x="26" y="2709"/>
                    </a:lnTo>
                    <a:lnTo>
                      <a:pt x="17" y="2651"/>
                    </a:lnTo>
                    <a:lnTo>
                      <a:pt x="10" y="2592"/>
                    </a:lnTo>
                    <a:lnTo>
                      <a:pt x="5" y="2531"/>
                    </a:lnTo>
                    <a:lnTo>
                      <a:pt x="1" y="2468"/>
                    </a:lnTo>
                    <a:lnTo>
                      <a:pt x="0" y="2404"/>
                    </a:lnTo>
                    <a:lnTo>
                      <a:pt x="1" y="2338"/>
                    </a:lnTo>
                    <a:lnTo>
                      <a:pt x="6" y="2273"/>
                    </a:lnTo>
                    <a:lnTo>
                      <a:pt x="12" y="2206"/>
                    </a:lnTo>
                    <a:lnTo>
                      <a:pt x="22" y="2137"/>
                    </a:lnTo>
                    <a:lnTo>
                      <a:pt x="35" y="2069"/>
                    </a:lnTo>
                    <a:lnTo>
                      <a:pt x="51" y="1999"/>
                    </a:lnTo>
                    <a:lnTo>
                      <a:pt x="72" y="1928"/>
                    </a:lnTo>
                    <a:lnTo>
                      <a:pt x="96" y="1859"/>
                    </a:lnTo>
                    <a:lnTo>
                      <a:pt x="123" y="1788"/>
                    </a:lnTo>
                    <a:lnTo>
                      <a:pt x="155" y="1716"/>
                    </a:lnTo>
                    <a:lnTo>
                      <a:pt x="190" y="1645"/>
                    </a:lnTo>
                    <a:lnTo>
                      <a:pt x="231" y="1574"/>
                    </a:lnTo>
                    <a:lnTo>
                      <a:pt x="276" y="1502"/>
                    </a:lnTo>
                    <a:lnTo>
                      <a:pt x="326" y="1431"/>
                    </a:lnTo>
                    <a:lnTo>
                      <a:pt x="382" y="1360"/>
                    </a:lnTo>
                    <a:lnTo>
                      <a:pt x="443" y="1291"/>
                    </a:lnTo>
                    <a:lnTo>
                      <a:pt x="508" y="1220"/>
                    </a:lnTo>
                    <a:lnTo>
                      <a:pt x="580" y="1151"/>
                    </a:lnTo>
                    <a:lnTo>
                      <a:pt x="657" y="1082"/>
                    </a:lnTo>
                    <a:lnTo>
                      <a:pt x="742" y="1015"/>
                    </a:lnTo>
                    <a:lnTo>
                      <a:pt x="831" y="948"/>
                    </a:lnTo>
                    <a:lnTo>
                      <a:pt x="927" y="882"/>
                    </a:lnTo>
                    <a:lnTo>
                      <a:pt x="1029" y="817"/>
                    </a:lnTo>
                    <a:lnTo>
                      <a:pt x="1139" y="754"/>
                    </a:lnTo>
                    <a:lnTo>
                      <a:pt x="1255" y="692"/>
                    </a:lnTo>
                    <a:lnTo>
                      <a:pt x="1379" y="633"/>
                    </a:lnTo>
                    <a:lnTo>
                      <a:pt x="1510" y="573"/>
                    </a:lnTo>
                    <a:lnTo>
                      <a:pt x="1647" y="516"/>
                    </a:lnTo>
                    <a:lnTo>
                      <a:pt x="1794" y="461"/>
                    </a:lnTo>
                    <a:lnTo>
                      <a:pt x="1848" y="439"/>
                    </a:lnTo>
                    <a:lnTo>
                      <a:pt x="1902" y="416"/>
                    </a:lnTo>
                    <a:lnTo>
                      <a:pt x="1955" y="390"/>
                    </a:lnTo>
                    <a:lnTo>
                      <a:pt x="2007" y="362"/>
                    </a:lnTo>
                    <a:lnTo>
                      <a:pt x="2057" y="333"/>
                    </a:lnTo>
                    <a:lnTo>
                      <a:pt x="2107" y="302"/>
                    </a:lnTo>
                    <a:lnTo>
                      <a:pt x="2153" y="272"/>
                    </a:lnTo>
                    <a:lnTo>
                      <a:pt x="2199" y="242"/>
                    </a:lnTo>
                    <a:lnTo>
                      <a:pt x="2242" y="211"/>
                    </a:lnTo>
                    <a:lnTo>
                      <a:pt x="2281" y="181"/>
                    </a:lnTo>
                    <a:lnTo>
                      <a:pt x="2319" y="152"/>
                    </a:lnTo>
                    <a:lnTo>
                      <a:pt x="2354" y="124"/>
                    </a:lnTo>
                    <a:lnTo>
                      <a:pt x="2384" y="99"/>
                    </a:lnTo>
                    <a:lnTo>
                      <a:pt x="2413" y="75"/>
                    </a:lnTo>
                    <a:lnTo>
                      <a:pt x="2437" y="54"/>
                    </a:lnTo>
                    <a:lnTo>
                      <a:pt x="2457" y="35"/>
                    </a:lnTo>
                    <a:lnTo>
                      <a:pt x="2474" y="21"/>
                    </a:lnTo>
                    <a:lnTo>
                      <a:pt x="2485" y="10"/>
                    </a:lnTo>
                    <a:lnTo>
                      <a:pt x="2493" y="2"/>
                    </a:lnTo>
                    <a:lnTo>
                      <a:pt x="249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2081964" y="3523691"/>
              <a:ext cx="31017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57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Share Guides &amp; Checklists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050478" y="4549450"/>
            <a:ext cx="4058904" cy="731520"/>
            <a:chOff x="1124813" y="4415589"/>
            <a:chExt cx="4058904" cy="731520"/>
          </a:xfrm>
        </p:grpSpPr>
        <p:grpSp>
          <p:nvGrpSpPr>
            <p:cNvPr id="107" name="Group 106"/>
            <p:cNvGrpSpPr/>
            <p:nvPr/>
          </p:nvGrpSpPr>
          <p:grpSpPr>
            <a:xfrm>
              <a:off x="1124813" y="4415589"/>
              <a:ext cx="731520" cy="731520"/>
              <a:chOff x="1124813" y="4415589"/>
              <a:chExt cx="731520" cy="731520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1124813" y="4415589"/>
                <a:ext cx="731520" cy="7315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2" name="Group 40"/>
              <p:cNvGrpSpPr>
                <a:grpSpLocks noChangeAspect="1"/>
              </p:cNvGrpSpPr>
              <p:nvPr/>
            </p:nvGrpSpPr>
            <p:grpSpPr bwMode="auto">
              <a:xfrm>
                <a:off x="1295882" y="4634259"/>
                <a:ext cx="389383" cy="294180"/>
                <a:chOff x="2607" y="2141"/>
                <a:chExt cx="1272" cy="961"/>
              </a:xfr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5" name="Freeform 42"/>
                <p:cNvSpPr>
                  <a:spLocks/>
                </p:cNvSpPr>
                <p:nvPr/>
              </p:nvSpPr>
              <p:spPr bwMode="auto">
                <a:xfrm>
                  <a:off x="3098" y="2804"/>
                  <a:ext cx="297" cy="298"/>
                </a:xfrm>
                <a:custGeom>
                  <a:avLst/>
                  <a:gdLst>
                    <a:gd name="T0" fmla="*/ 445 w 892"/>
                    <a:gd name="T1" fmla="*/ 0 h 896"/>
                    <a:gd name="T2" fmla="*/ 502 w 892"/>
                    <a:gd name="T3" fmla="*/ 3 h 896"/>
                    <a:gd name="T4" fmla="*/ 556 w 892"/>
                    <a:gd name="T5" fmla="*/ 14 h 896"/>
                    <a:gd name="T6" fmla="*/ 606 w 892"/>
                    <a:gd name="T7" fmla="*/ 31 h 896"/>
                    <a:gd name="T8" fmla="*/ 655 w 892"/>
                    <a:gd name="T9" fmla="*/ 52 h 896"/>
                    <a:gd name="T10" fmla="*/ 700 w 892"/>
                    <a:gd name="T11" fmla="*/ 80 h 896"/>
                    <a:gd name="T12" fmla="*/ 741 w 892"/>
                    <a:gd name="T13" fmla="*/ 113 h 896"/>
                    <a:gd name="T14" fmla="*/ 779 w 892"/>
                    <a:gd name="T15" fmla="*/ 151 h 896"/>
                    <a:gd name="T16" fmla="*/ 811 w 892"/>
                    <a:gd name="T17" fmla="*/ 192 h 896"/>
                    <a:gd name="T18" fmla="*/ 838 w 892"/>
                    <a:gd name="T19" fmla="*/ 237 h 896"/>
                    <a:gd name="T20" fmla="*/ 861 w 892"/>
                    <a:gd name="T21" fmla="*/ 286 h 896"/>
                    <a:gd name="T22" fmla="*/ 878 w 892"/>
                    <a:gd name="T23" fmla="*/ 337 h 896"/>
                    <a:gd name="T24" fmla="*/ 888 w 892"/>
                    <a:gd name="T25" fmla="*/ 392 h 896"/>
                    <a:gd name="T26" fmla="*/ 892 w 892"/>
                    <a:gd name="T27" fmla="*/ 448 h 896"/>
                    <a:gd name="T28" fmla="*/ 888 w 892"/>
                    <a:gd name="T29" fmla="*/ 503 h 896"/>
                    <a:gd name="T30" fmla="*/ 878 w 892"/>
                    <a:gd name="T31" fmla="*/ 558 h 896"/>
                    <a:gd name="T32" fmla="*/ 861 w 892"/>
                    <a:gd name="T33" fmla="*/ 609 h 896"/>
                    <a:gd name="T34" fmla="*/ 838 w 892"/>
                    <a:gd name="T35" fmla="*/ 658 h 896"/>
                    <a:gd name="T36" fmla="*/ 811 w 892"/>
                    <a:gd name="T37" fmla="*/ 703 h 896"/>
                    <a:gd name="T38" fmla="*/ 779 w 892"/>
                    <a:gd name="T39" fmla="*/ 745 h 896"/>
                    <a:gd name="T40" fmla="*/ 741 w 892"/>
                    <a:gd name="T41" fmla="*/ 783 h 896"/>
                    <a:gd name="T42" fmla="*/ 700 w 892"/>
                    <a:gd name="T43" fmla="*/ 815 h 896"/>
                    <a:gd name="T44" fmla="*/ 655 w 892"/>
                    <a:gd name="T45" fmla="*/ 843 h 896"/>
                    <a:gd name="T46" fmla="*/ 606 w 892"/>
                    <a:gd name="T47" fmla="*/ 866 h 896"/>
                    <a:gd name="T48" fmla="*/ 556 w 892"/>
                    <a:gd name="T49" fmla="*/ 882 h 896"/>
                    <a:gd name="T50" fmla="*/ 502 w 892"/>
                    <a:gd name="T51" fmla="*/ 892 h 896"/>
                    <a:gd name="T52" fmla="*/ 445 w 892"/>
                    <a:gd name="T53" fmla="*/ 896 h 896"/>
                    <a:gd name="T54" fmla="*/ 390 w 892"/>
                    <a:gd name="T55" fmla="*/ 892 h 896"/>
                    <a:gd name="T56" fmla="*/ 337 w 892"/>
                    <a:gd name="T57" fmla="*/ 882 h 896"/>
                    <a:gd name="T58" fmla="*/ 285 w 892"/>
                    <a:gd name="T59" fmla="*/ 866 h 896"/>
                    <a:gd name="T60" fmla="*/ 236 w 892"/>
                    <a:gd name="T61" fmla="*/ 843 h 896"/>
                    <a:gd name="T62" fmla="*/ 191 w 892"/>
                    <a:gd name="T63" fmla="*/ 815 h 896"/>
                    <a:gd name="T64" fmla="*/ 150 w 892"/>
                    <a:gd name="T65" fmla="*/ 783 h 896"/>
                    <a:gd name="T66" fmla="*/ 112 w 892"/>
                    <a:gd name="T67" fmla="*/ 745 h 896"/>
                    <a:gd name="T68" fmla="*/ 80 w 892"/>
                    <a:gd name="T69" fmla="*/ 703 h 896"/>
                    <a:gd name="T70" fmla="*/ 53 w 892"/>
                    <a:gd name="T71" fmla="*/ 658 h 896"/>
                    <a:gd name="T72" fmla="*/ 30 w 892"/>
                    <a:gd name="T73" fmla="*/ 609 h 896"/>
                    <a:gd name="T74" fmla="*/ 13 w 892"/>
                    <a:gd name="T75" fmla="*/ 558 h 896"/>
                    <a:gd name="T76" fmla="*/ 3 w 892"/>
                    <a:gd name="T77" fmla="*/ 503 h 896"/>
                    <a:gd name="T78" fmla="*/ 0 w 892"/>
                    <a:gd name="T79" fmla="*/ 448 h 896"/>
                    <a:gd name="T80" fmla="*/ 3 w 892"/>
                    <a:gd name="T81" fmla="*/ 392 h 896"/>
                    <a:gd name="T82" fmla="*/ 13 w 892"/>
                    <a:gd name="T83" fmla="*/ 337 h 896"/>
                    <a:gd name="T84" fmla="*/ 30 w 892"/>
                    <a:gd name="T85" fmla="*/ 286 h 896"/>
                    <a:gd name="T86" fmla="*/ 53 w 892"/>
                    <a:gd name="T87" fmla="*/ 237 h 896"/>
                    <a:gd name="T88" fmla="*/ 80 w 892"/>
                    <a:gd name="T89" fmla="*/ 192 h 896"/>
                    <a:gd name="T90" fmla="*/ 112 w 892"/>
                    <a:gd name="T91" fmla="*/ 151 h 896"/>
                    <a:gd name="T92" fmla="*/ 150 w 892"/>
                    <a:gd name="T93" fmla="*/ 113 h 896"/>
                    <a:gd name="T94" fmla="*/ 191 w 892"/>
                    <a:gd name="T95" fmla="*/ 80 h 896"/>
                    <a:gd name="T96" fmla="*/ 236 w 892"/>
                    <a:gd name="T97" fmla="*/ 52 h 896"/>
                    <a:gd name="T98" fmla="*/ 285 w 892"/>
                    <a:gd name="T99" fmla="*/ 31 h 896"/>
                    <a:gd name="T100" fmla="*/ 337 w 892"/>
                    <a:gd name="T101" fmla="*/ 14 h 896"/>
                    <a:gd name="T102" fmla="*/ 390 w 892"/>
                    <a:gd name="T103" fmla="*/ 3 h 896"/>
                    <a:gd name="T104" fmla="*/ 445 w 892"/>
                    <a:gd name="T105" fmla="*/ 0 h 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892" h="896">
                      <a:moveTo>
                        <a:pt x="445" y="0"/>
                      </a:moveTo>
                      <a:lnTo>
                        <a:pt x="502" y="3"/>
                      </a:lnTo>
                      <a:lnTo>
                        <a:pt x="556" y="14"/>
                      </a:lnTo>
                      <a:lnTo>
                        <a:pt x="606" y="31"/>
                      </a:lnTo>
                      <a:lnTo>
                        <a:pt x="655" y="52"/>
                      </a:lnTo>
                      <a:lnTo>
                        <a:pt x="700" y="80"/>
                      </a:lnTo>
                      <a:lnTo>
                        <a:pt x="741" y="113"/>
                      </a:lnTo>
                      <a:lnTo>
                        <a:pt x="779" y="151"/>
                      </a:lnTo>
                      <a:lnTo>
                        <a:pt x="811" y="192"/>
                      </a:lnTo>
                      <a:lnTo>
                        <a:pt x="838" y="237"/>
                      </a:lnTo>
                      <a:lnTo>
                        <a:pt x="861" y="286"/>
                      </a:lnTo>
                      <a:lnTo>
                        <a:pt x="878" y="337"/>
                      </a:lnTo>
                      <a:lnTo>
                        <a:pt x="888" y="392"/>
                      </a:lnTo>
                      <a:lnTo>
                        <a:pt x="892" y="448"/>
                      </a:lnTo>
                      <a:lnTo>
                        <a:pt x="888" y="503"/>
                      </a:lnTo>
                      <a:lnTo>
                        <a:pt x="878" y="558"/>
                      </a:lnTo>
                      <a:lnTo>
                        <a:pt x="861" y="609"/>
                      </a:lnTo>
                      <a:lnTo>
                        <a:pt x="838" y="658"/>
                      </a:lnTo>
                      <a:lnTo>
                        <a:pt x="811" y="703"/>
                      </a:lnTo>
                      <a:lnTo>
                        <a:pt x="779" y="745"/>
                      </a:lnTo>
                      <a:lnTo>
                        <a:pt x="741" y="783"/>
                      </a:lnTo>
                      <a:lnTo>
                        <a:pt x="700" y="815"/>
                      </a:lnTo>
                      <a:lnTo>
                        <a:pt x="655" y="843"/>
                      </a:lnTo>
                      <a:lnTo>
                        <a:pt x="606" y="866"/>
                      </a:lnTo>
                      <a:lnTo>
                        <a:pt x="556" y="882"/>
                      </a:lnTo>
                      <a:lnTo>
                        <a:pt x="502" y="892"/>
                      </a:lnTo>
                      <a:lnTo>
                        <a:pt x="445" y="896"/>
                      </a:lnTo>
                      <a:lnTo>
                        <a:pt x="390" y="892"/>
                      </a:lnTo>
                      <a:lnTo>
                        <a:pt x="337" y="882"/>
                      </a:lnTo>
                      <a:lnTo>
                        <a:pt x="285" y="866"/>
                      </a:lnTo>
                      <a:lnTo>
                        <a:pt x="236" y="843"/>
                      </a:lnTo>
                      <a:lnTo>
                        <a:pt x="191" y="815"/>
                      </a:lnTo>
                      <a:lnTo>
                        <a:pt x="150" y="783"/>
                      </a:lnTo>
                      <a:lnTo>
                        <a:pt x="112" y="745"/>
                      </a:lnTo>
                      <a:lnTo>
                        <a:pt x="80" y="703"/>
                      </a:lnTo>
                      <a:lnTo>
                        <a:pt x="53" y="658"/>
                      </a:lnTo>
                      <a:lnTo>
                        <a:pt x="30" y="609"/>
                      </a:lnTo>
                      <a:lnTo>
                        <a:pt x="13" y="558"/>
                      </a:lnTo>
                      <a:lnTo>
                        <a:pt x="3" y="503"/>
                      </a:lnTo>
                      <a:lnTo>
                        <a:pt x="0" y="448"/>
                      </a:lnTo>
                      <a:lnTo>
                        <a:pt x="3" y="392"/>
                      </a:lnTo>
                      <a:lnTo>
                        <a:pt x="13" y="337"/>
                      </a:lnTo>
                      <a:lnTo>
                        <a:pt x="30" y="286"/>
                      </a:lnTo>
                      <a:lnTo>
                        <a:pt x="53" y="237"/>
                      </a:lnTo>
                      <a:lnTo>
                        <a:pt x="80" y="192"/>
                      </a:lnTo>
                      <a:lnTo>
                        <a:pt x="112" y="151"/>
                      </a:lnTo>
                      <a:lnTo>
                        <a:pt x="150" y="113"/>
                      </a:lnTo>
                      <a:lnTo>
                        <a:pt x="191" y="80"/>
                      </a:lnTo>
                      <a:lnTo>
                        <a:pt x="236" y="52"/>
                      </a:lnTo>
                      <a:lnTo>
                        <a:pt x="285" y="31"/>
                      </a:lnTo>
                      <a:lnTo>
                        <a:pt x="337" y="14"/>
                      </a:lnTo>
                      <a:lnTo>
                        <a:pt x="390" y="3"/>
                      </a:lnTo>
                      <a:lnTo>
                        <a:pt x="44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43"/>
                <p:cNvSpPr>
                  <a:spLocks/>
                </p:cNvSpPr>
                <p:nvPr/>
              </p:nvSpPr>
              <p:spPr bwMode="auto">
                <a:xfrm>
                  <a:off x="2836" y="2451"/>
                  <a:ext cx="828" cy="353"/>
                </a:xfrm>
                <a:custGeom>
                  <a:avLst/>
                  <a:gdLst>
                    <a:gd name="T0" fmla="*/ 1319 w 2484"/>
                    <a:gd name="T1" fmla="*/ 0 h 1061"/>
                    <a:gd name="T2" fmla="*/ 1499 w 2484"/>
                    <a:gd name="T3" fmla="*/ 19 h 1061"/>
                    <a:gd name="T4" fmla="*/ 1677 w 2484"/>
                    <a:gd name="T5" fmla="*/ 60 h 1061"/>
                    <a:gd name="T6" fmla="*/ 1849 w 2484"/>
                    <a:gd name="T7" fmla="*/ 123 h 1061"/>
                    <a:gd name="T8" fmla="*/ 2014 w 2484"/>
                    <a:gd name="T9" fmla="*/ 209 h 1061"/>
                    <a:gd name="T10" fmla="*/ 2169 w 2484"/>
                    <a:gd name="T11" fmla="*/ 317 h 1061"/>
                    <a:gd name="T12" fmla="*/ 2250 w 2484"/>
                    <a:gd name="T13" fmla="*/ 385 h 1061"/>
                    <a:gd name="T14" fmla="*/ 2275 w 2484"/>
                    <a:gd name="T15" fmla="*/ 409 h 1061"/>
                    <a:gd name="T16" fmla="*/ 2295 w 2484"/>
                    <a:gd name="T17" fmla="*/ 429 h 1061"/>
                    <a:gd name="T18" fmla="*/ 2427 w 2484"/>
                    <a:gd name="T19" fmla="*/ 567 h 1061"/>
                    <a:gd name="T20" fmla="*/ 2463 w 2484"/>
                    <a:gd name="T21" fmla="*/ 630 h 1061"/>
                    <a:gd name="T22" fmla="*/ 2482 w 2484"/>
                    <a:gd name="T23" fmla="*/ 699 h 1061"/>
                    <a:gd name="T24" fmla="*/ 2482 w 2484"/>
                    <a:gd name="T25" fmla="*/ 772 h 1061"/>
                    <a:gd name="T26" fmla="*/ 2463 w 2484"/>
                    <a:gd name="T27" fmla="*/ 842 h 1061"/>
                    <a:gd name="T28" fmla="*/ 2426 w 2484"/>
                    <a:gd name="T29" fmla="*/ 904 h 1061"/>
                    <a:gd name="T30" fmla="*/ 2371 w 2484"/>
                    <a:gd name="T31" fmla="*/ 959 h 1061"/>
                    <a:gd name="T32" fmla="*/ 2301 w 2484"/>
                    <a:gd name="T33" fmla="*/ 997 h 1061"/>
                    <a:gd name="T34" fmla="*/ 2225 w 2484"/>
                    <a:gd name="T35" fmla="*/ 1014 h 1061"/>
                    <a:gd name="T36" fmla="*/ 2149 w 2484"/>
                    <a:gd name="T37" fmla="*/ 1008 h 1061"/>
                    <a:gd name="T38" fmla="*/ 2076 w 2484"/>
                    <a:gd name="T39" fmla="*/ 981 h 1061"/>
                    <a:gd name="T40" fmla="*/ 2011 w 2484"/>
                    <a:gd name="T41" fmla="*/ 933 h 1061"/>
                    <a:gd name="T42" fmla="*/ 1843 w 2484"/>
                    <a:gd name="T43" fmla="*/ 772 h 1061"/>
                    <a:gd name="T44" fmla="*/ 1720 w 2484"/>
                    <a:gd name="T45" fmla="*/ 684 h 1061"/>
                    <a:gd name="T46" fmla="*/ 1586 w 2484"/>
                    <a:gd name="T47" fmla="*/ 621 h 1061"/>
                    <a:gd name="T48" fmla="*/ 1445 w 2484"/>
                    <a:gd name="T49" fmla="*/ 580 h 1061"/>
                    <a:gd name="T50" fmla="*/ 1302 w 2484"/>
                    <a:gd name="T51" fmla="*/ 563 h 1061"/>
                    <a:gd name="T52" fmla="*/ 1156 w 2484"/>
                    <a:gd name="T53" fmla="*/ 569 h 1061"/>
                    <a:gd name="T54" fmla="*/ 1014 w 2484"/>
                    <a:gd name="T55" fmla="*/ 598 h 1061"/>
                    <a:gd name="T56" fmla="*/ 877 w 2484"/>
                    <a:gd name="T57" fmla="*/ 650 h 1061"/>
                    <a:gd name="T58" fmla="*/ 748 w 2484"/>
                    <a:gd name="T59" fmla="*/ 726 h 1061"/>
                    <a:gd name="T60" fmla="*/ 631 w 2484"/>
                    <a:gd name="T61" fmla="*/ 826 h 1061"/>
                    <a:gd name="T62" fmla="*/ 445 w 2484"/>
                    <a:gd name="T63" fmla="*/ 1006 h 1061"/>
                    <a:gd name="T64" fmla="*/ 375 w 2484"/>
                    <a:gd name="T65" fmla="*/ 1044 h 1061"/>
                    <a:gd name="T66" fmla="*/ 298 w 2484"/>
                    <a:gd name="T67" fmla="*/ 1061 h 1061"/>
                    <a:gd name="T68" fmla="*/ 221 w 2484"/>
                    <a:gd name="T69" fmla="*/ 1055 h 1061"/>
                    <a:gd name="T70" fmla="*/ 146 w 2484"/>
                    <a:gd name="T71" fmla="*/ 1028 h 1061"/>
                    <a:gd name="T72" fmla="*/ 81 w 2484"/>
                    <a:gd name="T73" fmla="*/ 979 h 1061"/>
                    <a:gd name="T74" fmla="*/ 33 w 2484"/>
                    <a:gd name="T75" fmla="*/ 914 h 1061"/>
                    <a:gd name="T76" fmla="*/ 6 w 2484"/>
                    <a:gd name="T77" fmla="*/ 839 h 1061"/>
                    <a:gd name="T78" fmla="*/ 0 w 2484"/>
                    <a:gd name="T79" fmla="*/ 762 h 1061"/>
                    <a:gd name="T80" fmla="*/ 16 w 2484"/>
                    <a:gd name="T81" fmla="*/ 684 h 1061"/>
                    <a:gd name="T82" fmla="*/ 53 w 2484"/>
                    <a:gd name="T83" fmla="*/ 614 h 1061"/>
                    <a:gd name="T84" fmla="*/ 170 w 2484"/>
                    <a:gd name="T85" fmla="*/ 493 h 1061"/>
                    <a:gd name="T86" fmla="*/ 305 w 2484"/>
                    <a:gd name="T87" fmla="*/ 361 h 1061"/>
                    <a:gd name="T88" fmla="*/ 455 w 2484"/>
                    <a:gd name="T89" fmla="*/ 245 h 1061"/>
                    <a:gd name="T90" fmla="*/ 616 w 2484"/>
                    <a:gd name="T91" fmla="*/ 152 h 1061"/>
                    <a:gd name="T92" fmla="*/ 784 w 2484"/>
                    <a:gd name="T93" fmla="*/ 81 h 1061"/>
                    <a:gd name="T94" fmla="*/ 960 w 2484"/>
                    <a:gd name="T95" fmla="*/ 31 h 1061"/>
                    <a:gd name="T96" fmla="*/ 1140 w 2484"/>
                    <a:gd name="T97" fmla="*/ 5 h 10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84" h="1061">
                      <a:moveTo>
                        <a:pt x="1229" y="0"/>
                      </a:moveTo>
                      <a:lnTo>
                        <a:pt x="1319" y="0"/>
                      </a:lnTo>
                      <a:lnTo>
                        <a:pt x="1409" y="7"/>
                      </a:lnTo>
                      <a:lnTo>
                        <a:pt x="1499" y="19"/>
                      </a:lnTo>
                      <a:lnTo>
                        <a:pt x="1588" y="36"/>
                      </a:lnTo>
                      <a:lnTo>
                        <a:pt x="1677" y="60"/>
                      </a:lnTo>
                      <a:lnTo>
                        <a:pt x="1763" y="88"/>
                      </a:lnTo>
                      <a:lnTo>
                        <a:pt x="1849" y="123"/>
                      </a:lnTo>
                      <a:lnTo>
                        <a:pt x="1933" y="163"/>
                      </a:lnTo>
                      <a:lnTo>
                        <a:pt x="2014" y="209"/>
                      </a:lnTo>
                      <a:lnTo>
                        <a:pt x="2094" y="260"/>
                      </a:lnTo>
                      <a:lnTo>
                        <a:pt x="2169" y="317"/>
                      </a:lnTo>
                      <a:lnTo>
                        <a:pt x="2244" y="380"/>
                      </a:lnTo>
                      <a:lnTo>
                        <a:pt x="2250" y="385"/>
                      </a:lnTo>
                      <a:lnTo>
                        <a:pt x="2255" y="390"/>
                      </a:lnTo>
                      <a:lnTo>
                        <a:pt x="2275" y="409"/>
                      </a:lnTo>
                      <a:lnTo>
                        <a:pt x="2285" y="418"/>
                      </a:lnTo>
                      <a:lnTo>
                        <a:pt x="2295" y="429"/>
                      </a:lnTo>
                      <a:lnTo>
                        <a:pt x="2402" y="540"/>
                      </a:lnTo>
                      <a:lnTo>
                        <a:pt x="2427" y="567"/>
                      </a:lnTo>
                      <a:lnTo>
                        <a:pt x="2447" y="597"/>
                      </a:lnTo>
                      <a:lnTo>
                        <a:pt x="2463" y="630"/>
                      </a:lnTo>
                      <a:lnTo>
                        <a:pt x="2475" y="663"/>
                      </a:lnTo>
                      <a:lnTo>
                        <a:pt x="2482" y="699"/>
                      </a:lnTo>
                      <a:lnTo>
                        <a:pt x="2484" y="736"/>
                      </a:lnTo>
                      <a:lnTo>
                        <a:pt x="2482" y="772"/>
                      </a:lnTo>
                      <a:lnTo>
                        <a:pt x="2475" y="808"/>
                      </a:lnTo>
                      <a:lnTo>
                        <a:pt x="2463" y="842"/>
                      </a:lnTo>
                      <a:lnTo>
                        <a:pt x="2446" y="875"/>
                      </a:lnTo>
                      <a:lnTo>
                        <a:pt x="2426" y="904"/>
                      </a:lnTo>
                      <a:lnTo>
                        <a:pt x="2402" y="932"/>
                      </a:lnTo>
                      <a:lnTo>
                        <a:pt x="2371" y="959"/>
                      </a:lnTo>
                      <a:lnTo>
                        <a:pt x="2337" y="980"/>
                      </a:lnTo>
                      <a:lnTo>
                        <a:pt x="2301" y="997"/>
                      </a:lnTo>
                      <a:lnTo>
                        <a:pt x="2264" y="1008"/>
                      </a:lnTo>
                      <a:lnTo>
                        <a:pt x="2225" y="1014"/>
                      </a:lnTo>
                      <a:lnTo>
                        <a:pt x="2187" y="1014"/>
                      </a:lnTo>
                      <a:lnTo>
                        <a:pt x="2149" y="1008"/>
                      </a:lnTo>
                      <a:lnTo>
                        <a:pt x="2111" y="997"/>
                      </a:lnTo>
                      <a:lnTo>
                        <a:pt x="2076" y="981"/>
                      </a:lnTo>
                      <a:lnTo>
                        <a:pt x="2041" y="960"/>
                      </a:lnTo>
                      <a:lnTo>
                        <a:pt x="2011" y="933"/>
                      </a:lnTo>
                      <a:lnTo>
                        <a:pt x="1899" y="825"/>
                      </a:lnTo>
                      <a:lnTo>
                        <a:pt x="1843" y="772"/>
                      </a:lnTo>
                      <a:lnTo>
                        <a:pt x="1782" y="726"/>
                      </a:lnTo>
                      <a:lnTo>
                        <a:pt x="1720" y="684"/>
                      </a:lnTo>
                      <a:lnTo>
                        <a:pt x="1653" y="650"/>
                      </a:lnTo>
                      <a:lnTo>
                        <a:pt x="1586" y="621"/>
                      </a:lnTo>
                      <a:lnTo>
                        <a:pt x="1516" y="598"/>
                      </a:lnTo>
                      <a:lnTo>
                        <a:pt x="1445" y="580"/>
                      </a:lnTo>
                      <a:lnTo>
                        <a:pt x="1374" y="569"/>
                      </a:lnTo>
                      <a:lnTo>
                        <a:pt x="1302" y="563"/>
                      </a:lnTo>
                      <a:lnTo>
                        <a:pt x="1228" y="563"/>
                      </a:lnTo>
                      <a:lnTo>
                        <a:pt x="1156" y="569"/>
                      </a:lnTo>
                      <a:lnTo>
                        <a:pt x="1085" y="580"/>
                      </a:lnTo>
                      <a:lnTo>
                        <a:pt x="1014" y="598"/>
                      </a:lnTo>
                      <a:lnTo>
                        <a:pt x="944" y="621"/>
                      </a:lnTo>
                      <a:lnTo>
                        <a:pt x="877" y="650"/>
                      </a:lnTo>
                      <a:lnTo>
                        <a:pt x="810" y="686"/>
                      </a:lnTo>
                      <a:lnTo>
                        <a:pt x="748" y="726"/>
                      </a:lnTo>
                      <a:lnTo>
                        <a:pt x="687" y="774"/>
                      </a:lnTo>
                      <a:lnTo>
                        <a:pt x="631" y="826"/>
                      </a:lnTo>
                      <a:lnTo>
                        <a:pt x="476" y="980"/>
                      </a:lnTo>
                      <a:lnTo>
                        <a:pt x="445" y="1006"/>
                      </a:lnTo>
                      <a:lnTo>
                        <a:pt x="410" y="1029"/>
                      </a:lnTo>
                      <a:lnTo>
                        <a:pt x="375" y="1044"/>
                      </a:lnTo>
                      <a:lnTo>
                        <a:pt x="337" y="1055"/>
                      </a:lnTo>
                      <a:lnTo>
                        <a:pt x="298" y="1061"/>
                      </a:lnTo>
                      <a:lnTo>
                        <a:pt x="259" y="1061"/>
                      </a:lnTo>
                      <a:lnTo>
                        <a:pt x="221" y="1055"/>
                      </a:lnTo>
                      <a:lnTo>
                        <a:pt x="183" y="1044"/>
                      </a:lnTo>
                      <a:lnTo>
                        <a:pt x="146" y="1028"/>
                      </a:lnTo>
                      <a:lnTo>
                        <a:pt x="112" y="1006"/>
                      </a:lnTo>
                      <a:lnTo>
                        <a:pt x="81" y="979"/>
                      </a:lnTo>
                      <a:lnTo>
                        <a:pt x="54" y="947"/>
                      </a:lnTo>
                      <a:lnTo>
                        <a:pt x="33" y="914"/>
                      </a:lnTo>
                      <a:lnTo>
                        <a:pt x="16" y="877"/>
                      </a:lnTo>
                      <a:lnTo>
                        <a:pt x="6" y="839"/>
                      </a:lnTo>
                      <a:lnTo>
                        <a:pt x="0" y="801"/>
                      </a:lnTo>
                      <a:lnTo>
                        <a:pt x="0" y="762"/>
                      </a:lnTo>
                      <a:lnTo>
                        <a:pt x="4" y="722"/>
                      </a:lnTo>
                      <a:lnTo>
                        <a:pt x="16" y="684"/>
                      </a:lnTo>
                      <a:lnTo>
                        <a:pt x="32" y="648"/>
                      </a:lnTo>
                      <a:lnTo>
                        <a:pt x="53" y="614"/>
                      </a:lnTo>
                      <a:lnTo>
                        <a:pt x="80" y="582"/>
                      </a:lnTo>
                      <a:lnTo>
                        <a:pt x="170" y="493"/>
                      </a:lnTo>
                      <a:lnTo>
                        <a:pt x="235" y="428"/>
                      </a:lnTo>
                      <a:lnTo>
                        <a:pt x="305" y="361"/>
                      </a:lnTo>
                      <a:lnTo>
                        <a:pt x="378" y="301"/>
                      </a:lnTo>
                      <a:lnTo>
                        <a:pt x="455" y="245"/>
                      </a:lnTo>
                      <a:lnTo>
                        <a:pt x="535" y="196"/>
                      </a:lnTo>
                      <a:lnTo>
                        <a:pt x="616" y="152"/>
                      </a:lnTo>
                      <a:lnTo>
                        <a:pt x="699" y="113"/>
                      </a:lnTo>
                      <a:lnTo>
                        <a:pt x="784" y="81"/>
                      </a:lnTo>
                      <a:lnTo>
                        <a:pt x="872" y="54"/>
                      </a:lnTo>
                      <a:lnTo>
                        <a:pt x="960" y="31"/>
                      </a:lnTo>
                      <a:lnTo>
                        <a:pt x="1050" y="16"/>
                      </a:lnTo>
                      <a:lnTo>
                        <a:pt x="1140" y="5"/>
                      </a:lnTo>
                      <a:lnTo>
                        <a:pt x="122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44"/>
                <p:cNvSpPr>
                  <a:spLocks/>
                </p:cNvSpPr>
                <p:nvPr/>
              </p:nvSpPr>
              <p:spPr bwMode="auto">
                <a:xfrm>
                  <a:off x="2607" y="2141"/>
                  <a:ext cx="1272" cy="431"/>
                </a:xfrm>
                <a:custGeom>
                  <a:avLst/>
                  <a:gdLst>
                    <a:gd name="T0" fmla="*/ 2001 w 3815"/>
                    <a:gd name="T1" fmla="*/ 1 h 1294"/>
                    <a:gd name="T2" fmla="*/ 2235 w 3815"/>
                    <a:gd name="T3" fmla="*/ 19 h 1294"/>
                    <a:gd name="T4" fmla="*/ 2468 w 3815"/>
                    <a:gd name="T5" fmla="*/ 59 h 1294"/>
                    <a:gd name="T6" fmla="*/ 2697 w 3815"/>
                    <a:gd name="T7" fmla="*/ 122 h 1294"/>
                    <a:gd name="T8" fmla="*/ 2919 w 3815"/>
                    <a:gd name="T9" fmla="*/ 208 h 1294"/>
                    <a:gd name="T10" fmla="*/ 3133 w 3815"/>
                    <a:gd name="T11" fmla="*/ 317 h 1294"/>
                    <a:gd name="T12" fmla="*/ 3339 w 3815"/>
                    <a:gd name="T13" fmla="*/ 448 h 1294"/>
                    <a:gd name="T14" fmla="*/ 3533 w 3815"/>
                    <a:gd name="T15" fmla="*/ 602 h 1294"/>
                    <a:gd name="T16" fmla="*/ 3575 w 3815"/>
                    <a:gd name="T17" fmla="*/ 636 h 1294"/>
                    <a:gd name="T18" fmla="*/ 3649 w 3815"/>
                    <a:gd name="T19" fmla="*/ 711 h 1294"/>
                    <a:gd name="T20" fmla="*/ 3649 w 3815"/>
                    <a:gd name="T21" fmla="*/ 711 h 1294"/>
                    <a:gd name="T22" fmla="*/ 3767 w 3815"/>
                    <a:gd name="T23" fmla="*/ 832 h 1294"/>
                    <a:gd name="T24" fmla="*/ 3801 w 3815"/>
                    <a:gd name="T25" fmla="*/ 897 h 1294"/>
                    <a:gd name="T26" fmla="*/ 3815 w 3815"/>
                    <a:gd name="T27" fmla="*/ 967 h 1294"/>
                    <a:gd name="T28" fmla="*/ 3810 w 3815"/>
                    <a:gd name="T29" fmla="*/ 1038 h 1294"/>
                    <a:gd name="T30" fmla="*/ 3785 w 3815"/>
                    <a:gd name="T31" fmla="*/ 1106 h 1294"/>
                    <a:gd name="T32" fmla="*/ 3742 w 3815"/>
                    <a:gd name="T33" fmla="*/ 1166 h 1294"/>
                    <a:gd name="T34" fmla="*/ 3681 w 3815"/>
                    <a:gd name="T35" fmla="*/ 1211 h 1294"/>
                    <a:gd name="T36" fmla="*/ 3614 w 3815"/>
                    <a:gd name="T37" fmla="*/ 1234 h 1294"/>
                    <a:gd name="T38" fmla="*/ 3543 w 3815"/>
                    <a:gd name="T39" fmla="*/ 1240 h 1294"/>
                    <a:gd name="T40" fmla="*/ 3474 w 3815"/>
                    <a:gd name="T41" fmla="*/ 1225 h 1294"/>
                    <a:gd name="T42" fmla="*/ 3409 w 3815"/>
                    <a:gd name="T43" fmla="*/ 1191 h 1294"/>
                    <a:gd name="T44" fmla="*/ 3249 w 3815"/>
                    <a:gd name="T45" fmla="*/ 1034 h 1294"/>
                    <a:gd name="T46" fmla="*/ 3078 w 3815"/>
                    <a:gd name="T47" fmla="*/ 889 h 1294"/>
                    <a:gd name="T48" fmla="*/ 2894 w 3815"/>
                    <a:gd name="T49" fmla="*/ 768 h 1294"/>
                    <a:gd name="T50" fmla="*/ 2701 w 3815"/>
                    <a:gd name="T51" fmla="*/ 670 h 1294"/>
                    <a:gd name="T52" fmla="*/ 2500 w 3815"/>
                    <a:gd name="T53" fmla="*/ 595 h 1294"/>
                    <a:gd name="T54" fmla="*/ 2294 w 3815"/>
                    <a:gd name="T55" fmla="*/ 544 h 1294"/>
                    <a:gd name="T56" fmla="*/ 2083 w 3815"/>
                    <a:gd name="T57" fmla="*/ 516 h 1294"/>
                    <a:gd name="T58" fmla="*/ 1872 w 3815"/>
                    <a:gd name="T59" fmla="*/ 511 h 1294"/>
                    <a:gd name="T60" fmla="*/ 1661 w 3815"/>
                    <a:gd name="T61" fmla="*/ 530 h 1294"/>
                    <a:gd name="T62" fmla="*/ 1453 w 3815"/>
                    <a:gd name="T63" fmla="*/ 572 h 1294"/>
                    <a:gd name="T64" fmla="*/ 1249 w 3815"/>
                    <a:gd name="T65" fmla="*/ 637 h 1294"/>
                    <a:gd name="T66" fmla="*/ 1052 w 3815"/>
                    <a:gd name="T67" fmla="*/ 725 h 1294"/>
                    <a:gd name="T68" fmla="*/ 865 w 3815"/>
                    <a:gd name="T69" fmla="*/ 836 h 1294"/>
                    <a:gd name="T70" fmla="*/ 688 w 3815"/>
                    <a:gd name="T71" fmla="*/ 972 h 1294"/>
                    <a:gd name="T72" fmla="*/ 604 w 3815"/>
                    <a:gd name="T73" fmla="*/ 1049 h 1294"/>
                    <a:gd name="T74" fmla="*/ 601 w 3815"/>
                    <a:gd name="T75" fmla="*/ 1052 h 1294"/>
                    <a:gd name="T76" fmla="*/ 406 w 3815"/>
                    <a:gd name="T77" fmla="*/ 1244 h 1294"/>
                    <a:gd name="T78" fmla="*/ 342 w 3815"/>
                    <a:gd name="T79" fmla="*/ 1280 h 1294"/>
                    <a:gd name="T80" fmla="*/ 272 w 3815"/>
                    <a:gd name="T81" fmla="*/ 1294 h 1294"/>
                    <a:gd name="T82" fmla="*/ 201 w 3815"/>
                    <a:gd name="T83" fmla="*/ 1288 h 1294"/>
                    <a:gd name="T84" fmla="*/ 134 w 3815"/>
                    <a:gd name="T85" fmla="*/ 1263 h 1294"/>
                    <a:gd name="T86" fmla="*/ 75 w 3815"/>
                    <a:gd name="T87" fmla="*/ 1219 h 1294"/>
                    <a:gd name="T88" fmla="*/ 30 w 3815"/>
                    <a:gd name="T89" fmla="*/ 1158 h 1294"/>
                    <a:gd name="T90" fmla="*/ 5 w 3815"/>
                    <a:gd name="T91" fmla="*/ 1091 h 1294"/>
                    <a:gd name="T92" fmla="*/ 0 w 3815"/>
                    <a:gd name="T93" fmla="*/ 1021 h 1294"/>
                    <a:gd name="T94" fmla="*/ 14 w 3815"/>
                    <a:gd name="T95" fmla="*/ 951 h 1294"/>
                    <a:gd name="T96" fmla="*/ 49 w 3815"/>
                    <a:gd name="T97" fmla="*/ 886 h 1294"/>
                    <a:gd name="T98" fmla="*/ 240 w 3815"/>
                    <a:gd name="T99" fmla="*/ 690 h 1294"/>
                    <a:gd name="T100" fmla="*/ 250 w 3815"/>
                    <a:gd name="T101" fmla="*/ 682 h 1294"/>
                    <a:gd name="T102" fmla="*/ 347 w 3815"/>
                    <a:gd name="T103" fmla="*/ 593 h 1294"/>
                    <a:gd name="T104" fmla="*/ 541 w 3815"/>
                    <a:gd name="T105" fmla="*/ 441 h 1294"/>
                    <a:gd name="T106" fmla="*/ 747 w 3815"/>
                    <a:gd name="T107" fmla="*/ 310 h 1294"/>
                    <a:gd name="T108" fmla="*/ 962 w 3815"/>
                    <a:gd name="T109" fmla="*/ 203 h 1294"/>
                    <a:gd name="T110" fmla="*/ 1186 w 3815"/>
                    <a:gd name="T111" fmla="*/ 118 h 1294"/>
                    <a:gd name="T112" fmla="*/ 1415 w 3815"/>
                    <a:gd name="T113" fmla="*/ 56 h 1294"/>
                    <a:gd name="T114" fmla="*/ 1648 w 3815"/>
                    <a:gd name="T115" fmla="*/ 17 h 1294"/>
                    <a:gd name="T116" fmla="*/ 1882 w 3815"/>
                    <a:gd name="T117" fmla="*/ 0 h 1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815" h="1294">
                      <a:moveTo>
                        <a:pt x="1882" y="0"/>
                      </a:moveTo>
                      <a:lnTo>
                        <a:pt x="2001" y="1"/>
                      </a:lnTo>
                      <a:lnTo>
                        <a:pt x="2118" y="7"/>
                      </a:lnTo>
                      <a:lnTo>
                        <a:pt x="2235" y="19"/>
                      </a:lnTo>
                      <a:lnTo>
                        <a:pt x="2352" y="36"/>
                      </a:lnTo>
                      <a:lnTo>
                        <a:pt x="2468" y="59"/>
                      </a:lnTo>
                      <a:lnTo>
                        <a:pt x="2583" y="88"/>
                      </a:lnTo>
                      <a:lnTo>
                        <a:pt x="2697" y="122"/>
                      </a:lnTo>
                      <a:lnTo>
                        <a:pt x="2809" y="163"/>
                      </a:lnTo>
                      <a:lnTo>
                        <a:pt x="2919" y="208"/>
                      </a:lnTo>
                      <a:lnTo>
                        <a:pt x="3028" y="259"/>
                      </a:lnTo>
                      <a:lnTo>
                        <a:pt x="3133" y="317"/>
                      </a:lnTo>
                      <a:lnTo>
                        <a:pt x="3237" y="380"/>
                      </a:lnTo>
                      <a:lnTo>
                        <a:pt x="3339" y="448"/>
                      </a:lnTo>
                      <a:lnTo>
                        <a:pt x="3437" y="523"/>
                      </a:lnTo>
                      <a:lnTo>
                        <a:pt x="3533" y="602"/>
                      </a:lnTo>
                      <a:lnTo>
                        <a:pt x="3555" y="618"/>
                      </a:lnTo>
                      <a:lnTo>
                        <a:pt x="3575" y="636"/>
                      </a:lnTo>
                      <a:lnTo>
                        <a:pt x="3648" y="709"/>
                      </a:lnTo>
                      <a:lnTo>
                        <a:pt x="3649" y="711"/>
                      </a:lnTo>
                      <a:lnTo>
                        <a:pt x="3649" y="711"/>
                      </a:lnTo>
                      <a:lnTo>
                        <a:pt x="3649" y="711"/>
                      </a:lnTo>
                      <a:lnTo>
                        <a:pt x="3742" y="803"/>
                      </a:lnTo>
                      <a:lnTo>
                        <a:pt x="3767" y="832"/>
                      </a:lnTo>
                      <a:lnTo>
                        <a:pt x="3787" y="864"/>
                      </a:lnTo>
                      <a:lnTo>
                        <a:pt x="3801" y="897"/>
                      </a:lnTo>
                      <a:lnTo>
                        <a:pt x="3810" y="932"/>
                      </a:lnTo>
                      <a:lnTo>
                        <a:pt x="3815" y="967"/>
                      </a:lnTo>
                      <a:lnTo>
                        <a:pt x="3815" y="1003"/>
                      </a:lnTo>
                      <a:lnTo>
                        <a:pt x="3810" y="1038"/>
                      </a:lnTo>
                      <a:lnTo>
                        <a:pt x="3801" y="1073"/>
                      </a:lnTo>
                      <a:lnTo>
                        <a:pt x="3785" y="1106"/>
                      </a:lnTo>
                      <a:lnTo>
                        <a:pt x="3767" y="1137"/>
                      </a:lnTo>
                      <a:lnTo>
                        <a:pt x="3742" y="1166"/>
                      </a:lnTo>
                      <a:lnTo>
                        <a:pt x="3713" y="1191"/>
                      </a:lnTo>
                      <a:lnTo>
                        <a:pt x="3681" y="1211"/>
                      </a:lnTo>
                      <a:lnTo>
                        <a:pt x="3649" y="1225"/>
                      </a:lnTo>
                      <a:lnTo>
                        <a:pt x="3614" y="1234"/>
                      </a:lnTo>
                      <a:lnTo>
                        <a:pt x="3580" y="1240"/>
                      </a:lnTo>
                      <a:lnTo>
                        <a:pt x="3543" y="1240"/>
                      </a:lnTo>
                      <a:lnTo>
                        <a:pt x="3508" y="1236"/>
                      </a:lnTo>
                      <a:lnTo>
                        <a:pt x="3474" y="1225"/>
                      </a:lnTo>
                      <a:lnTo>
                        <a:pt x="3441" y="1211"/>
                      </a:lnTo>
                      <a:lnTo>
                        <a:pt x="3409" y="1191"/>
                      </a:lnTo>
                      <a:lnTo>
                        <a:pt x="3381" y="1167"/>
                      </a:lnTo>
                      <a:lnTo>
                        <a:pt x="3249" y="1034"/>
                      </a:lnTo>
                      <a:lnTo>
                        <a:pt x="3165" y="959"/>
                      </a:lnTo>
                      <a:lnTo>
                        <a:pt x="3078" y="889"/>
                      </a:lnTo>
                      <a:lnTo>
                        <a:pt x="2988" y="826"/>
                      </a:lnTo>
                      <a:lnTo>
                        <a:pt x="2894" y="768"/>
                      </a:lnTo>
                      <a:lnTo>
                        <a:pt x="2799" y="716"/>
                      </a:lnTo>
                      <a:lnTo>
                        <a:pt x="2701" y="670"/>
                      </a:lnTo>
                      <a:lnTo>
                        <a:pt x="2602" y="630"/>
                      </a:lnTo>
                      <a:lnTo>
                        <a:pt x="2500" y="595"/>
                      </a:lnTo>
                      <a:lnTo>
                        <a:pt x="2398" y="567"/>
                      </a:lnTo>
                      <a:lnTo>
                        <a:pt x="2294" y="544"/>
                      </a:lnTo>
                      <a:lnTo>
                        <a:pt x="2189" y="526"/>
                      </a:lnTo>
                      <a:lnTo>
                        <a:pt x="2083" y="516"/>
                      </a:lnTo>
                      <a:lnTo>
                        <a:pt x="1978" y="510"/>
                      </a:lnTo>
                      <a:lnTo>
                        <a:pt x="1872" y="511"/>
                      </a:lnTo>
                      <a:lnTo>
                        <a:pt x="1766" y="517"/>
                      </a:lnTo>
                      <a:lnTo>
                        <a:pt x="1661" y="530"/>
                      </a:lnTo>
                      <a:lnTo>
                        <a:pt x="1557" y="548"/>
                      </a:lnTo>
                      <a:lnTo>
                        <a:pt x="1453" y="572"/>
                      </a:lnTo>
                      <a:lnTo>
                        <a:pt x="1351" y="601"/>
                      </a:lnTo>
                      <a:lnTo>
                        <a:pt x="1249" y="637"/>
                      </a:lnTo>
                      <a:lnTo>
                        <a:pt x="1149" y="677"/>
                      </a:lnTo>
                      <a:lnTo>
                        <a:pt x="1052" y="725"/>
                      </a:lnTo>
                      <a:lnTo>
                        <a:pt x="958" y="778"/>
                      </a:lnTo>
                      <a:lnTo>
                        <a:pt x="865" y="836"/>
                      </a:lnTo>
                      <a:lnTo>
                        <a:pt x="775" y="902"/>
                      </a:lnTo>
                      <a:lnTo>
                        <a:pt x="688" y="972"/>
                      </a:lnTo>
                      <a:lnTo>
                        <a:pt x="605" y="1049"/>
                      </a:lnTo>
                      <a:lnTo>
                        <a:pt x="604" y="1049"/>
                      </a:lnTo>
                      <a:lnTo>
                        <a:pt x="603" y="1050"/>
                      </a:lnTo>
                      <a:lnTo>
                        <a:pt x="601" y="1052"/>
                      </a:lnTo>
                      <a:lnTo>
                        <a:pt x="435" y="1220"/>
                      </a:lnTo>
                      <a:lnTo>
                        <a:pt x="406" y="1244"/>
                      </a:lnTo>
                      <a:lnTo>
                        <a:pt x="374" y="1264"/>
                      </a:lnTo>
                      <a:lnTo>
                        <a:pt x="342" y="1280"/>
                      </a:lnTo>
                      <a:lnTo>
                        <a:pt x="307" y="1289"/>
                      </a:lnTo>
                      <a:lnTo>
                        <a:pt x="272" y="1294"/>
                      </a:lnTo>
                      <a:lnTo>
                        <a:pt x="237" y="1294"/>
                      </a:lnTo>
                      <a:lnTo>
                        <a:pt x="201" y="1288"/>
                      </a:lnTo>
                      <a:lnTo>
                        <a:pt x="167" y="1278"/>
                      </a:lnTo>
                      <a:lnTo>
                        <a:pt x="134" y="1263"/>
                      </a:lnTo>
                      <a:lnTo>
                        <a:pt x="103" y="1244"/>
                      </a:lnTo>
                      <a:lnTo>
                        <a:pt x="75" y="1219"/>
                      </a:lnTo>
                      <a:lnTo>
                        <a:pt x="50" y="1191"/>
                      </a:lnTo>
                      <a:lnTo>
                        <a:pt x="30" y="1158"/>
                      </a:lnTo>
                      <a:lnTo>
                        <a:pt x="16" y="1125"/>
                      </a:lnTo>
                      <a:lnTo>
                        <a:pt x="5" y="1091"/>
                      </a:lnTo>
                      <a:lnTo>
                        <a:pt x="0" y="1056"/>
                      </a:lnTo>
                      <a:lnTo>
                        <a:pt x="0" y="1021"/>
                      </a:lnTo>
                      <a:lnTo>
                        <a:pt x="5" y="985"/>
                      </a:lnTo>
                      <a:lnTo>
                        <a:pt x="14" y="951"/>
                      </a:lnTo>
                      <a:lnTo>
                        <a:pt x="29" y="917"/>
                      </a:lnTo>
                      <a:lnTo>
                        <a:pt x="49" y="886"/>
                      </a:lnTo>
                      <a:lnTo>
                        <a:pt x="74" y="858"/>
                      </a:lnTo>
                      <a:lnTo>
                        <a:pt x="240" y="690"/>
                      </a:lnTo>
                      <a:lnTo>
                        <a:pt x="245" y="686"/>
                      </a:lnTo>
                      <a:lnTo>
                        <a:pt x="250" y="682"/>
                      </a:lnTo>
                      <a:lnTo>
                        <a:pt x="253" y="678"/>
                      </a:lnTo>
                      <a:lnTo>
                        <a:pt x="347" y="593"/>
                      </a:lnTo>
                      <a:lnTo>
                        <a:pt x="443" y="513"/>
                      </a:lnTo>
                      <a:lnTo>
                        <a:pt x="541" y="441"/>
                      </a:lnTo>
                      <a:lnTo>
                        <a:pt x="643" y="372"/>
                      </a:lnTo>
                      <a:lnTo>
                        <a:pt x="747" y="310"/>
                      </a:lnTo>
                      <a:lnTo>
                        <a:pt x="854" y="253"/>
                      </a:lnTo>
                      <a:lnTo>
                        <a:pt x="962" y="203"/>
                      </a:lnTo>
                      <a:lnTo>
                        <a:pt x="1074" y="158"/>
                      </a:lnTo>
                      <a:lnTo>
                        <a:pt x="1186" y="118"/>
                      </a:lnTo>
                      <a:lnTo>
                        <a:pt x="1300" y="84"/>
                      </a:lnTo>
                      <a:lnTo>
                        <a:pt x="1415" y="56"/>
                      </a:lnTo>
                      <a:lnTo>
                        <a:pt x="1531" y="33"/>
                      </a:lnTo>
                      <a:lnTo>
                        <a:pt x="1648" y="17"/>
                      </a:lnTo>
                      <a:lnTo>
                        <a:pt x="1765" y="6"/>
                      </a:lnTo>
                      <a:lnTo>
                        <a:pt x="188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8" name="Rectangle 97"/>
            <p:cNvSpPr/>
            <p:nvPr/>
          </p:nvSpPr>
          <p:spPr>
            <a:xfrm>
              <a:off x="2081964" y="4458184"/>
              <a:ext cx="31017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57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are the RED FLAGS?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1021524" y="5624988"/>
            <a:ext cx="4058904" cy="731520"/>
            <a:chOff x="1124813" y="5339325"/>
            <a:chExt cx="4058904" cy="731520"/>
          </a:xfrm>
        </p:grpSpPr>
        <p:grpSp>
          <p:nvGrpSpPr>
            <p:cNvPr id="108" name="Group 107"/>
            <p:cNvGrpSpPr/>
            <p:nvPr/>
          </p:nvGrpSpPr>
          <p:grpSpPr>
            <a:xfrm>
              <a:off x="1124813" y="5339325"/>
              <a:ext cx="731520" cy="731520"/>
              <a:chOff x="1124813" y="5339325"/>
              <a:chExt cx="731520" cy="731520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1124813" y="5339325"/>
                <a:ext cx="731520" cy="73152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0" name="Group 47"/>
              <p:cNvGrpSpPr>
                <a:grpSpLocks noChangeAspect="1"/>
              </p:cNvGrpSpPr>
              <p:nvPr/>
            </p:nvGrpSpPr>
            <p:grpSpPr bwMode="auto">
              <a:xfrm>
                <a:off x="1336589" y="5494395"/>
                <a:ext cx="307969" cy="421380"/>
                <a:chOff x="2341" y="2106"/>
                <a:chExt cx="1556" cy="2129"/>
              </a:xfrm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3" name="Freeform 49"/>
                <p:cNvSpPr>
                  <a:spLocks/>
                </p:cNvSpPr>
                <p:nvPr/>
              </p:nvSpPr>
              <p:spPr bwMode="auto">
                <a:xfrm>
                  <a:off x="2656" y="2734"/>
                  <a:ext cx="994" cy="875"/>
                </a:xfrm>
                <a:custGeom>
                  <a:avLst/>
                  <a:gdLst>
                    <a:gd name="T0" fmla="*/ 1893 w 1988"/>
                    <a:gd name="T1" fmla="*/ 2 h 1751"/>
                    <a:gd name="T2" fmla="*/ 1908 w 1988"/>
                    <a:gd name="T3" fmla="*/ 18 h 1751"/>
                    <a:gd name="T4" fmla="*/ 1928 w 1988"/>
                    <a:gd name="T5" fmla="*/ 47 h 1751"/>
                    <a:gd name="T6" fmla="*/ 1951 w 1988"/>
                    <a:gd name="T7" fmla="*/ 80 h 1751"/>
                    <a:gd name="T8" fmla="*/ 1972 w 1988"/>
                    <a:gd name="T9" fmla="*/ 110 h 1751"/>
                    <a:gd name="T10" fmla="*/ 1984 w 1988"/>
                    <a:gd name="T11" fmla="*/ 129 h 1751"/>
                    <a:gd name="T12" fmla="*/ 1988 w 1988"/>
                    <a:gd name="T13" fmla="*/ 145 h 1751"/>
                    <a:gd name="T14" fmla="*/ 1977 w 1988"/>
                    <a:gd name="T15" fmla="*/ 168 h 1751"/>
                    <a:gd name="T16" fmla="*/ 1816 w 1988"/>
                    <a:gd name="T17" fmla="*/ 327 h 1751"/>
                    <a:gd name="T18" fmla="*/ 1663 w 1988"/>
                    <a:gd name="T19" fmla="*/ 496 h 1751"/>
                    <a:gd name="T20" fmla="*/ 1519 w 1988"/>
                    <a:gd name="T21" fmla="*/ 668 h 1751"/>
                    <a:gd name="T22" fmla="*/ 1386 w 1988"/>
                    <a:gd name="T23" fmla="*/ 843 h 1751"/>
                    <a:gd name="T24" fmla="*/ 1264 w 1988"/>
                    <a:gd name="T25" fmla="*/ 1016 h 1751"/>
                    <a:gd name="T26" fmla="*/ 1154 w 1988"/>
                    <a:gd name="T27" fmla="*/ 1182 h 1751"/>
                    <a:gd name="T28" fmla="*/ 1058 w 1988"/>
                    <a:gd name="T29" fmla="*/ 1341 h 1751"/>
                    <a:gd name="T30" fmla="*/ 978 w 1988"/>
                    <a:gd name="T31" fmla="*/ 1487 h 1751"/>
                    <a:gd name="T32" fmla="*/ 913 w 1988"/>
                    <a:gd name="T33" fmla="*/ 1617 h 1751"/>
                    <a:gd name="T34" fmla="*/ 864 w 1988"/>
                    <a:gd name="T35" fmla="*/ 1730 h 1751"/>
                    <a:gd name="T36" fmla="*/ 850 w 1988"/>
                    <a:gd name="T37" fmla="*/ 1747 h 1751"/>
                    <a:gd name="T38" fmla="*/ 837 w 1988"/>
                    <a:gd name="T39" fmla="*/ 1751 h 1751"/>
                    <a:gd name="T40" fmla="*/ 822 w 1988"/>
                    <a:gd name="T41" fmla="*/ 1749 h 1751"/>
                    <a:gd name="T42" fmla="*/ 0 w 1988"/>
                    <a:gd name="T43" fmla="*/ 904 h 1751"/>
                    <a:gd name="T44" fmla="*/ 9 w 1988"/>
                    <a:gd name="T45" fmla="*/ 893 h 1751"/>
                    <a:gd name="T46" fmla="*/ 34 w 1988"/>
                    <a:gd name="T47" fmla="*/ 867 h 1751"/>
                    <a:gd name="T48" fmla="*/ 74 w 1988"/>
                    <a:gd name="T49" fmla="*/ 832 h 1751"/>
                    <a:gd name="T50" fmla="*/ 118 w 1988"/>
                    <a:gd name="T51" fmla="*/ 790 h 1751"/>
                    <a:gd name="T52" fmla="*/ 164 w 1988"/>
                    <a:gd name="T53" fmla="*/ 750 h 1751"/>
                    <a:gd name="T54" fmla="*/ 205 w 1988"/>
                    <a:gd name="T55" fmla="*/ 716 h 1751"/>
                    <a:gd name="T56" fmla="*/ 235 w 1988"/>
                    <a:gd name="T57" fmla="*/ 694 h 1751"/>
                    <a:gd name="T58" fmla="*/ 250 w 1988"/>
                    <a:gd name="T59" fmla="*/ 687 h 1751"/>
                    <a:gd name="T60" fmla="*/ 728 w 1988"/>
                    <a:gd name="T61" fmla="*/ 1002 h 1751"/>
                    <a:gd name="T62" fmla="*/ 811 w 1988"/>
                    <a:gd name="T63" fmla="*/ 910 h 1751"/>
                    <a:gd name="T64" fmla="*/ 911 w 1988"/>
                    <a:gd name="T65" fmla="*/ 800 h 1751"/>
                    <a:gd name="T66" fmla="*/ 1032 w 1988"/>
                    <a:gd name="T67" fmla="*/ 679 h 1751"/>
                    <a:gd name="T68" fmla="*/ 1172 w 1988"/>
                    <a:gd name="T69" fmla="*/ 547 h 1751"/>
                    <a:gd name="T70" fmla="*/ 1328 w 1988"/>
                    <a:gd name="T71" fmla="*/ 411 h 1751"/>
                    <a:gd name="T72" fmla="*/ 1498 w 1988"/>
                    <a:gd name="T73" fmla="*/ 272 h 1751"/>
                    <a:gd name="T74" fmla="*/ 1687 w 1988"/>
                    <a:gd name="T75" fmla="*/ 134 h 1751"/>
                    <a:gd name="T76" fmla="*/ 1889 w 1988"/>
                    <a:gd name="T77" fmla="*/ 0 h 17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988" h="1751">
                      <a:moveTo>
                        <a:pt x="1889" y="0"/>
                      </a:moveTo>
                      <a:lnTo>
                        <a:pt x="1893" y="2"/>
                      </a:lnTo>
                      <a:lnTo>
                        <a:pt x="1898" y="9"/>
                      </a:lnTo>
                      <a:lnTo>
                        <a:pt x="1908" y="18"/>
                      </a:lnTo>
                      <a:lnTo>
                        <a:pt x="1917" y="32"/>
                      </a:lnTo>
                      <a:lnTo>
                        <a:pt x="1928" y="47"/>
                      </a:lnTo>
                      <a:lnTo>
                        <a:pt x="1940" y="64"/>
                      </a:lnTo>
                      <a:lnTo>
                        <a:pt x="1951" y="80"/>
                      </a:lnTo>
                      <a:lnTo>
                        <a:pt x="1962" y="96"/>
                      </a:lnTo>
                      <a:lnTo>
                        <a:pt x="1972" y="110"/>
                      </a:lnTo>
                      <a:lnTo>
                        <a:pt x="1978" y="121"/>
                      </a:lnTo>
                      <a:lnTo>
                        <a:pt x="1984" y="129"/>
                      </a:lnTo>
                      <a:lnTo>
                        <a:pt x="1985" y="132"/>
                      </a:lnTo>
                      <a:lnTo>
                        <a:pt x="1988" y="145"/>
                      </a:lnTo>
                      <a:lnTo>
                        <a:pt x="1985" y="157"/>
                      </a:lnTo>
                      <a:lnTo>
                        <a:pt x="1977" y="168"/>
                      </a:lnTo>
                      <a:lnTo>
                        <a:pt x="1896" y="246"/>
                      </a:lnTo>
                      <a:lnTo>
                        <a:pt x="1816" y="327"/>
                      </a:lnTo>
                      <a:lnTo>
                        <a:pt x="1738" y="411"/>
                      </a:lnTo>
                      <a:lnTo>
                        <a:pt x="1663" y="496"/>
                      </a:lnTo>
                      <a:lnTo>
                        <a:pt x="1589" y="581"/>
                      </a:lnTo>
                      <a:lnTo>
                        <a:pt x="1519" y="668"/>
                      </a:lnTo>
                      <a:lnTo>
                        <a:pt x="1451" y="756"/>
                      </a:lnTo>
                      <a:lnTo>
                        <a:pt x="1386" y="843"/>
                      </a:lnTo>
                      <a:lnTo>
                        <a:pt x="1324" y="929"/>
                      </a:lnTo>
                      <a:lnTo>
                        <a:pt x="1264" y="1016"/>
                      </a:lnTo>
                      <a:lnTo>
                        <a:pt x="1207" y="1099"/>
                      </a:lnTo>
                      <a:lnTo>
                        <a:pt x="1154" y="1182"/>
                      </a:lnTo>
                      <a:lnTo>
                        <a:pt x="1104" y="1263"/>
                      </a:lnTo>
                      <a:lnTo>
                        <a:pt x="1058" y="1341"/>
                      </a:lnTo>
                      <a:lnTo>
                        <a:pt x="1016" y="1415"/>
                      </a:lnTo>
                      <a:lnTo>
                        <a:pt x="978" y="1487"/>
                      </a:lnTo>
                      <a:lnTo>
                        <a:pt x="943" y="1554"/>
                      </a:lnTo>
                      <a:lnTo>
                        <a:pt x="913" y="1617"/>
                      </a:lnTo>
                      <a:lnTo>
                        <a:pt x="886" y="1677"/>
                      </a:lnTo>
                      <a:lnTo>
                        <a:pt x="864" y="1730"/>
                      </a:lnTo>
                      <a:lnTo>
                        <a:pt x="859" y="1740"/>
                      </a:lnTo>
                      <a:lnTo>
                        <a:pt x="850" y="1747"/>
                      </a:lnTo>
                      <a:lnTo>
                        <a:pt x="841" y="1751"/>
                      </a:lnTo>
                      <a:lnTo>
                        <a:pt x="837" y="1751"/>
                      </a:lnTo>
                      <a:lnTo>
                        <a:pt x="834" y="1751"/>
                      </a:lnTo>
                      <a:lnTo>
                        <a:pt x="822" y="1749"/>
                      </a:lnTo>
                      <a:lnTo>
                        <a:pt x="811" y="1741"/>
                      </a:lnTo>
                      <a:lnTo>
                        <a:pt x="0" y="904"/>
                      </a:lnTo>
                      <a:lnTo>
                        <a:pt x="2" y="902"/>
                      </a:lnTo>
                      <a:lnTo>
                        <a:pt x="9" y="893"/>
                      </a:lnTo>
                      <a:lnTo>
                        <a:pt x="19" y="882"/>
                      </a:lnTo>
                      <a:lnTo>
                        <a:pt x="34" y="867"/>
                      </a:lnTo>
                      <a:lnTo>
                        <a:pt x="53" y="849"/>
                      </a:lnTo>
                      <a:lnTo>
                        <a:pt x="74" y="832"/>
                      </a:lnTo>
                      <a:lnTo>
                        <a:pt x="95" y="811"/>
                      </a:lnTo>
                      <a:lnTo>
                        <a:pt x="118" y="790"/>
                      </a:lnTo>
                      <a:lnTo>
                        <a:pt x="141" y="770"/>
                      </a:lnTo>
                      <a:lnTo>
                        <a:pt x="164" y="750"/>
                      </a:lnTo>
                      <a:lnTo>
                        <a:pt x="185" y="733"/>
                      </a:lnTo>
                      <a:lnTo>
                        <a:pt x="205" y="716"/>
                      </a:lnTo>
                      <a:lnTo>
                        <a:pt x="221" y="704"/>
                      </a:lnTo>
                      <a:lnTo>
                        <a:pt x="235" y="694"/>
                      </a:lnTo>
                      <a:lnTo>
                        <a:pt x="246" y="689"/>
                      </a:lnTo>
                      <a:lnTo>
                        <a:pt x="250" y="687"/>
                      </a:lnTo>
                      <a:lnTo>
                        <a:pt x="696" y="1040"/>
                      </a:lnTo>
                      <a:lnTo>
                        <a:pt x="728" y="1002"/>
                      </a:lnTo>
                      <a:lnTo>
                        <a:pt x="766" y="958"/>
                      </a:lnTo>
                      <a:lnTo>
                        <a:pt x="811" y="910"/>
                      </a:lnTo>
                      <a:lnTo>
                        <a:pt x="859" y="856"/>
                      </a:lnTo>
                      <a:lnTo>
                        <a:pt x="911" y="800"/>
                      </a:lnTo>
                      <a:lnTo>
                        <a:pt x="970" y="741"/>
                      </a:lnTo>
                      <a:lnTo>
                        <a:pt x="1032" y="679"/>
                      </a:lnTo>
                      <a:lnTo>
                        <a:pt x="1100" y="614"/>
                      </a:lnTo>
                      <a:lnTo>
                        <a:pt x="1172" y="547"/>
                      </a:lnTo>
                      <a:lnTo>
                        <a:pt x="1248" y="480"/>
                      </a:lnTo>
                      <a:lnTo>
                        <a:pt x="1328" y="411"/>
                      </a:lnTo>
                      <a:lnTo>
                        <a:pt x="1412" y="341"/>
                      </a:lnTo>
                      <a:lnTo>
                        <a:pt x="1498" y="272"/>
                      </a:lnTo>
                      <a:lnTo>
                        <a:pt x="1591" y="202"/>
                      </a:lnTo>
                      <a:lnTo>
                        <a:pt x="1687" y="134"/>
                      </a:lnTo>
                      <a:lnTo>
                        <a:pt x="1786" y="66"/>
                      </a:lnTo>
                      <a:lnTo>
                        <a:pt x="188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 50"/>
                <p:cNvSpPr>
                  <a:spLocks noEditPoints="1"/>
                </p:cNvSpPr>
                <p:nvPr/>
              </p:nvSpPr>
              <p:spPr bwMode="auto">
                <a:xfrm>
                  <a:off x="2341" y="2106"/>
                  <a:ext cx="1556" cy="2129"/>
                </a:xfrm>
                <a:custGeom>
                  <a:avLst/>
                  <a:gdLst>
                    <a:gd name="T0" fmla="*/ 1512 w 3113"/>
                    <a:gd name="T1" fmla="*/ 491 h 4257"/>
                    <a:gd name="T2" fmla="*/ 1489 w 3113"/>
                    <a:gd name="T3" fmla="*/ 530 h 4257"/>
                    <a:gd name="T4" fmla="*/ 1400 w 3113"/>
                    <a:gd name="T5" fmla="*/ 616 h 4257"/>
                    <a:gd name="T6" fmla="*/ 1224 w 3113"/>
                    <a:gd name="T7" fmla="*/ 722 h 4257"/>
                    <a:gd name="T8" fmla="*/ 930 w 3113"/>
                    <a:gd name="T9" fmla="*/ 816 h 4257"/>
                    <a:gd name="T10" fmla="*/ 492 w 3113"/>
                    <a:gd name="T11" fmla="*/ 864 h 4257"/>
                    <a:gd name="T12" fmla="*/ 338 w 3113"/>
                    <a:gd name="T13" fmla="*/ 915 h 4257"/>
                    <a:gd name="T14" fmla="*/ 393 w 3113"/>
                    <a:gd name="T15" fmla="*/ 2834 h 4257"/>
                    <a:gd name="T16" fmla="*/ 587 w 3113"/>
                    <a:gd name="T17" fmla="*/ 3131 h 4257"/>
                    <a:gd name="T18" fmla="*/ 861 w 3113"/>
                    <a:gd name="T19" fmla="*/ 3384 h 4257"/>
                    <a:gd name="T20" fmla="*/ 1150 w 3113"/>
                    <a:gd name="T21" fmla="*/ 3583 h 4257"/>
                    <a:gd name="T22" fmla="*/ 1394 w 3113"/>
                    <a:gd name="T23" fmla="*/ 3720 h 4257"/>
                    <a:gd name="T24" fmla="*/ 1528 w 3113"/>
                    <a:gd name="T25" fmla="*/ 3787 h 4257"/>
                    <a:gd name="T26" fmla="*/ 1563 w 3113"/>
                    <a:gd name="T27" fmla="*/ 3794 h 4257"/>
                    <a:gd name="T28" fmla="*/ 1621 w 3113"/>
                    <a:gd name="T29" fmla="*/ 3770 h 4257"/>
                    <a:gd name="T30" fmla="*/ 1807 w 3113"/>
                    <a:gd name="T31" fmla="*/ 3673 h 4257"/>
                    <a:gd name="T32" fmla="*/ 2077 w 3113"/>
                    <a:gd name="T33" fmla="*/ 3510 h 4257"/>
                    <a:gd name="T34" fmla="*/ 2367 w 3113"/>
                    <a:gd name="T35" fmla="*/ 3287 h 4257"/>
                    <a:gd name="T36" fmla="*/ 2615 w 3113"/>
                    <a:gd name="T37" fmla="*/ 3017 h 4257"/>
                    <a:gd name="T38" fmla="*/ 2760 w 3113"/>
                    <a:gd name="T39" fmla="*/ 2705 h 4257"/>
                    <a:gd name="T40" fmla="*/ 2760 w 3113"/>
                    <a:gd name="T41" fmla="*/ 880 h 4257"/>
                    <a:gd name="T42" fmla="*/ 2425 w 3113"/>
                    <a:gd name="T43" fmla="*/ 853 h 4257"/>
                    <a:gd name="T44" fmla="*/ 2047 w 3113"/>
                    <a:gd name="T45" fmla="*/ 783 h 4257"/>
                    <a:gd name="T46" fmla="*/ 1803 w 3113"/>
                    <a:gd name="T47" fmla="*/ 681 h 4257"/>
                    <a:gd name="T48" fmla="*/ 1666 w 3113"/>
                    <a:gd name="T49" fmla="*/ 578 h 4257"/>
                    <a:gd name="T50" fmla="*/ 1609 w 3113"/>
                    <a:gd name="T51" fmla="*/ 507 h 4257"/>
                    <a:gd name="T52" fmla="*/ 1575 w 3113"/>
                    <a:gd name="T53" fmla="*/ 465 h 4257"/>
                    <a:gd name="T54" fmla="*/ 1575 w 3113"/>
                    <a:gd name="T55" fmla="*/ 2 h 4257"/>
                    <a:gd name="T56" fmla="*/ 1616 w 3113"/>
                    <a:gd name="T57" fmla="*/ 46 h 4257"/>
                    <a:gd name="T58" fmla="*/ 1662 w 3113"/>
                    <a:gd name="T59" fmla="*/ 111 h 4257"/>
                    <a:gd name="T60" fmla="*/ 1779 w 3113"/>
                    <a:gd name="T61" fmla="*/ 218 h 4257"/>
                    <a:gd name="T62" fmla="*/ 1993 w 3113"/>
                    <a:gd name="T63" fmla="*/ 339 h 4257"/>
                    <a:gd name="T64" fmla="*/ 2328 w 3113"/>
                    <a:gd name="T65" fmla="*/ 446 h 4257"/>
                    <a:gd name="T66" fmla="*/ 2812 w 3113"/>
                    <a:gd name="T67" fmla="*/ 509 h 4257"/>
                    <a:gd name="T68" fmla="*/ 3101 w 3113"/>
                    <a:gd name="T69" fmla="*/ 541 h 4257"/>
                    <a:gd name="T70" fmla="*/ 3098 w 3113"/>
                    <a:gd name="T71" fmla="*/ 2846 h 4257"/>
                    <a:gd name="T72" fmla="*/ 2951 w 3113"/>
                    <a:gd name="T73" fmla="*/ 3201 h 4257"/>
                    <a:gd name="T74" fmla="*/ 2690 w 3113"/>
                    <a:gd name="T75" fmla="*/ 3518 h 4257"/>
                    <a:gd name="T76" fmla="*/ 2370 w 3113"/>
                    <a:gd name="T77" fmla="*/ 3789 h 4257"/>
                    <a:gd name="T78" fmla="*/ 2047 w 3113"/>
                    <a:gd name="T79" fmla="*/ 4005 h 4257"/>
                    <a:gd name="T80" fmla="*/ 1773 w 3113"/>
                    <a:gd name="T81" fmla="*/ 4158 h 4257"/>
                    <a:gd name="T82" fmla="*/ 1607 w 3113"/>
                    <a:gd name="T83" fmla="*/ 4241 h 4257"/>
                    <a:gd name="T84" fmla="*/ 1544 w 3113"/>
                    <a:gd name="T85" fmla="*/ 4256 h 4257"/>
                    <a:gd name="T86" fmla="*/ 1456 w 3113"/>
                    <a:gd name="T87" fmla="*/ 4216 h 4257"/>
                    <a:gd name="T88" fmla="*/ 1239 w 3113"/>
                    <a:gd name="T89" fmla="*/ 4105 h 4257"/>
                    <a:gd name="T90" fmla="*/ 940 w 3113"/>
                    <a:gd name="T91" fmla="*/ 3925 h 4257"/>
                    <a:gd name="T92" fmla="*/ 611 w 3113"/>
                    <a:gd name="T93" fmla="*/ 3686 h 4257"/>
                    <a:gd name="T94" fmla="*/ 308 w 3113"/>
                    <a:gd name="T95" fmla="*/ 3396 h 4257"/>
                    <a:gd name="T96" fmla="*/ 85 w 3113"/>
                    <a:gd name="T97" fmla="*/ 3063 h 4257"/>
                    <a:gd name="T98" fmla="*/ 0 w 3113"/>
                    <a:gd name="T99" fmla="*/ 2695 h 4257"/>
                    <a:gd name="T100" fmla="*/ 42 w 3113"/>
                    <a:gd name="T101" fmla="*/ 519 h 4257"/>
                    <a:gd name="T102" fmla="*/ 512 w 3113"/>
                    <a:gd name="T103" fmla="*/ 491 h 4257"/>
                    <a:gd name="T104" fmla="*/ 933 w 3113"/>
                    <a:gd name="T105" fmla="*/ 408 h 4257"/>
                    <a:gd name="T106" fmla="*/ 1216 w 3113"/>
                    <a:gd name="T107" fmla="*/ 291 h 4257"/>
                    <a:gd name="T108" fmla="*/ 1390 w 3113"/>
                    <a:gd name="T109" fmla="*/ 171 h 4257"/>
                    <a:gd name="T110" fmla="*/ 1475 w 3113"/>
                    <a:gd name="T111" fmla="*/ 76 h 4257"/>
                    <a:gd name="T112" fmla="*/ 1499 w 3113"/>
                    <a:gd name="T113" fmla="*/ 37 h 4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113" h="4257">
                      <a:moveTo>
                        <a:pt x="1556" y="461"/>
                      </a:moveTo>
                      <a:lnTo>
                        <a:pt x="1541" y="464"/>
                      </a:lnTo>
                      <a:lnTo>
                        <a:pt x="1529" y="469"/>
                      </a:lnTo>
                      <a:lnTo>
                        <a:pt x="1518" y="479"/>
                      </a:lnTo>
                      <a:lnTo>
                        <a:pt x="1512" y="491"/>
                      </a:lnTo>
                      <a:lnTo>
                        <a:pt x="1510" y="494"/>
                      </a:lnTo>
                      <a:lnTo>
                        <a:pt x="1508" y="498"/>
                      </a:lnTo>
                      <a:lnTo>
                        <a:pt x="1504" y="507"/>
                      </a:lnTo>
                      <a:lnTo>
                        <a:pt x="1497" y="516"/>
                      </a:lnTo>
                      <a:lnTo>
                        <a:pt x="1489" y="530"/>
                      </a:lnTo>
                      <a:lnTo>
                        <a:pt x="1476" y="544"/>
                      </a:lnTo>
                      <a:lnTo>
                        <a:pt x="1463" y="560"/>
                      </a:lnTo>
                      <a:lnTo>
                        <a:pt x="1445" y="578"/>
                      </a:lnTo>
                      <a:lnTo>
                        <a:pt x="1425" y="597"/>
                      </a:lnTo>
                      <a:lnTo>
                        <a:pt x="1400" y="616"/>
                      </a:lnTo>
                      <a:lnTo>
                        <a:pt x="1373" y="637"/>
                      </a:lnTo>
                      <a:lnTo>
                        <a:pt x="1342" y="659"/>
                      </a:lnTo>
                      <a:lnTo>
                        <a:pt x="1307" y="680"/>
                      </a:lnTo>
                      <a:lnTo>
                        <a:pt x="1268" y="702"/>
                      </a:lnTo>
                      <a:lnTo>
                        <a:pt x="1224" y="722"/>
                      </a:lnTo>
                      <a:lnTo>
                        <a:pt x="1175" y="743"/>
                      </a:lnTo>
                      <a:lnTo>
                        <a:pt x="1121" y="763"/>
                      </a:lnTo>
                      <a:lnTo>
                        <a:pt x="1063" y="783"/>
                      </a:lnTo>
                      <a:lnTo>
                        <a:pt x="999" y="799"/>
                      </a:lnTo>
                      <a:lnTo>
                        <a:pt x="930" y="816"/>
                      </a:lnTo>
                      <a:lnTo>
                        <a:pt x="855" y="829"/>
                      </a:lnTo>
                      <a:lnTo>
                        <a:pt x="774" y="842"/>
                      </a:lnTo>
                      <a:lnTo>
                        <a:pt x="686" y="853"/>
                      </a:lnTo>
                      <a:lnTo>
                        <a:pt x="592" y="860"/>
                      </a:lnTo>
                      <a:lnTo>
                        <a:pt x="492" y="864"/>
                      </a:lnTo>
                      <a:lnTo>
                        <a:pt x="385" y="865"/>
                      </a:lnTo>
                      <a:lnTo>
                        <a:pt x="367" y="869"/>
                      </a:lnTo>
                      <a:lnTo>
                        <a:pt x="351" y="880"/>
                      </a:lnTo>
                      <a:lnTo>
                        <a:pt x="342" y="895"/>
                      </a:lnTo>
                      <a:lnTo>
                        <a:pt x="338" y="915"/>
                      </a:lnTo>
                      <a:lnTo>
                        <a:pt x="338" y="2572"/>
                      </a:lnTo>
                      <a:lnTo>
                        <a:pt x="342" y="2639"/>
                      </a:lnTo>
                      <a:lnTo>
                        <a:pt x="352" y="2705"/>
                      </a:lnTo>
                      <a:lnTo>
                        <a:pt x="370" y="2771"/>
                      </a:lnTo>
                      <a:lnTo>
                        <a:pt x="393" y="2834"/>
                      </a:lnTo>
                      <a:lnTo>
                        <a:pt x="423" y="2896"/>
                      </a:lnTo>
                      <a:lnTo>
                        <a:pt x="458" y="2958"/>
                      </a:lnTo>
                      <a:lnTo>
                        <a:pt x="498" y="3017"/>
                      </a:lnTo>
                      <a:lnTo>
                        <a:pt x="541" y="3074"/>
                      </a:lnTo>
                      <a:lnTo>
                        <a:pt x="587" y="3131"/>
                      </a:lnTo>
                      <a:lnTo>
                        <a:pt x="637" y="3184"/>
                      </a:lnTo>
                      <a:lnTo>
                        <a:pt x="691" y="3237"/>
                      </a:lnTo>
                      <a:lnTo>
                        <a:pt x="746" y="3287"/>
                      </a:lnTo>
                      <a:lnTo>
                        <a:pt x="803" y="3337"/>
                      </a:lnTo>
                      <a:lnTo>
                        <a:pt x="861" y="3384"/>
                      </a:lnTo>
                      <a:lnTo>
                        <a:pt x="919" y="3428"/>
                      </a:lnTo>
                      <a:lnTo>
                        <a:pt x="977" y="3470"/>
                      </a:lnTo>
                      <a:lnTo>
                        <a:pt x="1036" y="3510"/>
                      </a:lnTo>
                      <a:lnTo>
                        <a:pt x="1094" y="3547"/>
                      </a:lnTo>
                      <a:lnTo>
                        <a:pt x="1150" y="3583"/>
                      </a:lnTo>
                      <a:lnTo>
                        <a:pt x="1204" y="3616"/>
                      </a:lnTo>
                      <a:lnTo>
                        <a:pt x="1257" y="3646"/>
                      </a:lnTo>
                      <a:lnTo>
                        <a:pt x="1306" y="3673"/>
                      </a:lnTo>
                      <a:lnTo>
                        <a:pt x="1352" y="3698"/>
                      </a:lnTo>
                      <a:lnTo>
                        <a:pt x="1394" y="3720"/>
                      </a:lnTo>
                      <a:lnTo>
                        <a:pt x="1430" y="3739"/>
                      </a:lnTo>
                      <a:lnTo>
                        <a:pt x="1464" y="3756"/>
                      </a:lnTo>
                      <a:lnTo>
                        <a:pt x="1491" y="3770"/>
                      </a:lnTo>
                      <a:lnTo>
                        <a:pt x="1513" y="3779"/>
                      </a:lnTo>
                      <a:lnTo>
                        <a:pt x="1528" y="3787"/>
                      </a:lnTo>
                      <a:lnTo>
                        <a:pt x="1536" y="3790"/>
                      </a:lnTo>
                      <a:lnTo>
                        <a:pt x="1543" y="3793"/>
                      </a:lnTo>
                      <a:lnTo>
                        <a:pt x="1550" y="3794"/>
                      </a:lnTo>
                      <a:lnTo>
                        <a:pt x="1556" y="3794"/>
                      </a:lnTo>
                      <a:lnTo>
                        <a:pt x="1563" y="3794"/>
                      </a:lnTo>
                      <a:lnTo>
                        <a:pt x="1569" y="3793"/>
                      </a:lnTo>
                      <a:lnTo>
                        <a:pt x="1575" y="3790"/>
                      </a:lnTo>
                      <a:lnTo>
                        <a:pt x="1583" y="3787"/>
                      </a:lnTo>
                      <a:lnTo>
                        <a:pt x="1600" y="3779"/>
                      </a:lnTo>
                      <a:lnTo>
                        <a:pt x="1621" y="3770"/>
                      </a:lnTo>
                      <a:lnTo>
                        <a:pt x="1649" y="3756"/>
                      </a:lnTo>
                      <a:lnTo>
                        <a:pt x="1681" y="3739"/>
                      </a:lnTo>
                      <a:lnTo>
                        <a:pt x="1719" y="3720"/>
                      </a:lnTo>
                      <a:lnTo>
                        <a:pt x="1761" y="3698"/>
                      </a:lnTo>
                      <a:lnTo>
                        <a:pt x="1807" y="3673"/>
                      </a:lnTo>
                      <a:lnTo>
                        <a:pt x="1856" y="3646"/>
                      </a:lnTo>
                      <a:lnTo>
                        <a:pt x="1908" y="3616"/>
                      </a:lnTo>
                      <a:lnTo>
                        <a:pt x="1963" y="3583"/>
                      </a:lnTo>
                      <a:lnTo>
                        <a:pt x="2019" y="3547"/>
                      </a:lnTo>
                      <a:lnTo>
                        <a:pt x="2077" y="3510"/>
                      </a:lnTo>
                      <a:lnTo>
                        <a:pt x="2135" y="3470"/>
                      </a:lnTo>
                      <a:lnTo>
                        <a:pt x="2194" y="3428"/>
                      </a:lnTo>
                      <a:lnTo>
                        <a:pt x="2252" y="3384"/>
                      </a:lnTo>
                      <a:lnTo>
                        <a:pt x="2310" y="3337"/>
                      </a:lnTo>
                      <a:lnTo>
                        <a:pt x="2367" y="3287"/>
                      </a:lnTo>
                      <a:lnTo>
                        <a:pt x="2421" y="3237"/>
                      </a:lnTo>
                      <a:lnTo>
                        <a:pt x="2474" y="3184"/>
                      </a:lnTo>
                      <a:lnTo>
                        <a:pt x="2524" y="3131"/>
                      </a:lnTo>
                      <a:lnTo>
                        <a:pt x="2572" y="3074"/>
                      </a:lnTo>
                      <a:lnTo>
                        <a:pt x="2615" y="3017"/>
                      </a:lnTo>
                      <a:lnTo>
                        <a:pt x="2655" y="2958"/>
                      </a:lnTo>
                      <a:lnTo>
                        <a:pt x="2690" y="2896"/>
                      </a:lnTo>
                      <a:lnTo>
                        <a:pt x="2718" y="2834"/>
                      </a:lnTo>
                      <a:lnTo>
                        <a:pt x="2743" y="2771"/>
                      </a:lnTo>
                      <a:lnTo>
                        <a:pt x="2760" y="2705"/>
                      </a:lnTo>
                      <a:lnTo>
                        <a:pt x="2771" y="2639"/>
                      </a:lnTo>
                      <a:lnTo>
                        <a:pt x="2775" y="2572"/>
                      </a:lnTo>
                      <a:lnTo>
                        <a:pt x="2775" y="915"/>
                      </a:lnTo>
                      <a:lnTo>
                        <a:pt x="2771" y="895"/>
                      </a:lnTo>
                      <a:lnTo>
                        <a:pt x="2760" y="880"/>
                      </a:lnTo>
                      <a:lnTo>
                        <a:pt x="2745" y="869"/>
                      </a:lnTo>
                      <a:lnTo>
                        <a:pt x="2726" y="865"/>
                      </a:lnTo>
                      <a:lnTo>
                        <a:pt x="2619" y="864"/>
                      </a:lnTo>
                      <a:lnTo>
                        <a:pt x="2519" y="860"/>
                      </a:lnTo>
                      <a:lnTo>
                        <a:pt x="2425" y="853"/>
                      </a:lnTo>
                      <a:lnTo>
                        <a:pt x="2337" y="842"/>
                      </a:lnTo>
                      <a:lnTo>
                        <a:pt x="2256" y="829"/>
                      </a:lnTo>
                      <a:lnTo>
                        <a:pt x="2181" y="816"/>
                      </a:lnTo>
                      <a:lnTo>
                        <a:pt x="2111" y="799"/>
                      </a:lnTo>
                      <a:lnTo>
                        <a:pt x="2047" y="783"/>
                      </a:lnTo>
                      <a:lnTo>
                        <a:pt x="1989" y="763"/>
                      </a:lnTo>
                      <a:lnTo>
                        <a:pt x="1936" y="744"/>
                      </a:lnTo>
                      <a:lnTo>
                        <a:pt x="1887" y="724"/>
                      </a:lnTo>
                      <a:lnTo>
                        <a:pt x="1842" y="702"/>
                      </a:lnTo>
                      <a:lnTo>
                        <a:pt x="1803" y="681"/>
                      </a:lnTo>
                      <a:lnTo>
                        <a:pt x="1769" y="659"/>
                      </a:lnTo>
                      <a:lnTo>
                        <a:pt x="1738" y="638"/>
                      </a:lnTo>
                      <a:lnTo>
                        <a:pt x="1711" y="618"/>
                      </a:lnTo>
                      <a:lnTo>
                        <a:pt x="1687" y="597"/>
                      </a:lnTo>
                      <a:lnTo>
                        <a:pt x="1666" y="578"/>
                      </a:lnTo>
                      <a:lnTo>
                        <a:pt x="1650" y="560"/>
                      </a:lnTo>
                      <a:lnTo>
                        <a:pt x="1635" y="545"/>
                      </a:lnTo>
                      <a:lnTo>
                        <a:pt x="1624" y="530"/>
                      </a:lnTo>
                      <a:lnTo>
                        <a:pt x="1615" y="518"/>
                      </a:lnTo>
                      <a:lnTo>
                        <a:pt x="1609" y="507"/>
                      </a:lnTo>
                      <a:lnTo>
                        <a:pt x="1604" y="500"/>
                      </a:lnTo>
                      <a:lnTo>
                        <a:pt x="1601" y="494"/>
                      </a:lnTo>
                      <a:lnTo>
                        <a:pt x="1601" y="493"/>
                      </a:lnTo>
                      <a:lnTo>
                        <a:pt x="1590" y="476"/>
                      </a:lnTo>
                      <a:lnTo>
                        <a:pt x="1575" y="465"/>
                      </a:lnTo>
                      <a:lnTo>
                        <a:pt x="1556" y="461"/>
                      </a:lnTo>
                      <a:lnTo>
                        <a:pt x="1556" y="461"/>
                      </a:lnTo>
                      <a:close/>
                      <a:moveTo>
                        <a:pt x="1556" y="0"/>
                      </a:moveTo>
                      <a:lnTo>
                        <a:pt x="1556" y="0"/>
                      </a:lnTo>
                      <a:lnTo>
                        <a:pt x="1575" y="2"/>
                      </a:lnTo>
                      <a:lnTo>
                        <a:pt x="1590" y="11"/>
                      </a:lnTo>
                      <a:lnTo>
                        <a:pt x="1604" y="23"/>
                      </a:lnTo>
                      <a:lnTo>
                        <a:pt x="1613" y="38"/>
                      </a:lnTo>
                      <a:lnTo>
                        <a:pt x="1613" y="41"/>
                      </a:lnTo>
                      <a:lnTo>
                        <a:pt x="1616" y="46"/>
                      </a:lnTo>
                      <a:lnTo>
                        <a:pt x="1621" y="54"/>
                      </a:lnTo>
                      <a:lnTo>
                        <a:pt x="1627" y="64"/>
                      </a:lnTo>
                      <a:lnTo>
                        <a:pt x="1636" y="78"/>
                      </a:lnTo>
                      <a:lnTo>
                        <a:pt x="1647" y="93"/>
                      </a:lnTo>
                      <a:lnTo>
                        <a:pt x="1662" y="111"/>
                      </a:lnTo>
                      <a:lnTo>
                        <a:pt x="1678" y="129"/>
                      </a:lnTo>
                      <a:lnTo>
                        <a:pt x="1699" y="149"/>
                      </a:lnTo>
                      <a:lnTo>
                        <a:pt x="1722" y="171"/>
                      </a:lnTo>
                      <a:lnTo>
                        <a:pt x="1749" y="195"/>
                      </a:lnTo>
                      <a:lnTo>
                        <a:pt x="1779" y="218"/>
                      </a:lnTo>
                      <a:lnTo>
                        <a:pt x="1813" y="241"/>
                      </a:lnTo>
                      <a:lnTo>
                        <a:pt x="1851" y="266"/>
                      </a:lnTo>
                      <a:lnTo>
                        <a:pt x="1894" y="291"/>
                      </a:lnTo>
                      <a:lnTo>
                        <a:pt x="1941" y="316"/>
                      </a:lnTo>
                      <a:lnTo>
                        <a:pt x="1993" y="339"/>
                      </a:lnTo>
                      <a:lnTo>
                        <a:pt x="2050" y="362"/>
                      </a:lnTo>
                      <a:lnTo>
                        <a:pt x="2111" y="386"/>
                      </a:lnTo>
                      <a:lnTo>
                        <a:pt x="2177" y="408"/>
                      </a:lnTo>
                      <a:lnTo>
                        <a:pt x="2251" y="427"/>
                      </a:lnTo>
                      <a:lnTo>
                        <a:pt x="2328" y="446"/>
                      </a:lnTo>
                      <a:lnTo>
                        <a:pt x="2412" y="463"/>
                      </a:lnTo>
                      <a:lnTo>
                        <a:pt x="2503" y="478"/>
                      </a:lnTo>
                      <a:lnTo>
                        <a:pt x="2599" y="491"/>
                      </a:lnTo>
                      <a:lnTo>
                        <a:pt x="2702" y="501"/>
                      </a:lnTo>
                      <a:lnTo>
                        <a:pt x="2812" y="509"/>
                      </a:lnTo>
                      <a:lnTo>
                        <a:pt x="2927" y="513"/>
                      </a:lnTo>
                      <a:lnTo>
                        <a:pt x="3050" y="516"/>
                      </a:lnTo>
                      <a:lnTo>
                        <a:pt x="3071" y="519"/>
                      </a:lnTo>
                      <a:lnTo>
                        <a:pt x="3087" y="527"/>
                      </a:lnTo>
                      <a:lnTo>
                        <a:pt x="3101" y="541"/>
                      </a:lnTo>
                      <a:lnTo>
                        <a:pt x="3110" y="557"/>
                      </a:lnTo>
                      <a:lnTo>
                        <a:pt x="3113" y="577"/>
                      </a:lnTo>
                      <a:lnTo>
                        <a:pt x="3113" y="2695"/>
                      </a:lnTo>
                      <a:lnTo>
                        <a:pt x="3109" y="2771"/>
                      </a:lnTo>
                      <a:lnTo>
                        <a:pt x="3098" y="2846"/>
                      </a:lnTo>
                      <a:lnTo>
                        <a:pt x="3080" y="2919"/>
                      </a:lnTo>
                      <a:lnTo>
                        <a:pt x="3056" y="2992"/>
                      </a:lnTo>
                      <a:lnTo>
                        <a:pt x="3026" y="3063"/>
                      </a:lnTo>
                      <a:lnTo>
                        <a:pt x="2991" y="3132"/>
                      </a:lnTo>
                      <a:lnTo>
                        <a:pt x="2951" y="3201"/>
                      </a:lnTo>
                      <a:lnTo>
                        <a:pt x="2907" y="3267"/>
                      </a:lnTo>
                      <a:lnTo>
                        <a:pt x="2857" y="3333"/>
                      </a:lnTo>
                      <a:lnTo>
                        <a:pt x="2805" y="3396"/>
                      </a:lnTo>
                      <a:lnTo>
                        <a:pt x="2748" y="3458"/>
                      </a:lnTo>
                      <a:lnTo>
                        <a:pt x="2690" y="3518"/>
                      </a:lnTo>
                      <a:lnTo>
                        <a:pt x="2629" y="3576"/>
                      </a:lnTo>
                      <a:lnTo>
                        <a:pt x="2566" y="3632"/>
                      </a:lnTo>
                      <a:lnTo>
                        <a:pt x="2501" y="3686"/>
                      </a:lnTo>
                      <a:lnTo>
                        <a:pt x="2436" y="3738"/>
                      </a:lnTo>
                      <a:lnTo>
                        <a:pt x="2370" y="3789"/>
                      </a:lnTo>
                      <a:lnTo>
                        <a:pt x="2305" y="3836"/>
                      </a:lnTo>
                      <a:lnTo>
                        <a:pt x="2238" y="3882"/>
                      </a:lnTo>
                      <a:lnTo>
                        <a:pt x="2173" y="3925"/>
                      </a:lnTo>
                      <a:lnTo>
                        <a:pt x="2110" y="3966"/>
                      </a:lnTo>
                      <a:lnTo>
                        <a:pt x="2047" y="4005"/>
                      </a:lnTo>
                      <a:lnTo>
                        <a:pt x="1986" y="4040"/>
                      </a:lnTo>
                      <a:lnTo>
                        <a:pt x="1928" y="4073"/>
                      </a:lnTo>
                      <a:lnTo>
                        <a:pt x="1874" y="4105"/>
                      </a:lnTo>
                      <a:lnTo>
                        <a:pt x="1822" y="4132"/>
                      </a:lnTo>
                      <a:lnTo>
                        <a:pt x="1773" y="4158"/>
                      </a:lnTo>
                      <a:lnTo>
                        <a:pt x="1730" y="4180"/>
                      </a:lnTo>
                      <a:lnTo>
                        <a:pt x="1691" y="4200"/>
                      </a:lnTo>
                      <a:lnTo>
                        <a:pt x="1657" y="4216"/>
                      </a:lnTo>
                      <a:lnTo>
                        <a:pt x="1628" y="4230"/>
                      </a:lnTo>
                      <a:lnTo>
                        <a:pt x="1607" y="4241"/>
                      </a:lnTo>
                      <a:lnTo>
                        <a:pt x="1590" y="4248"/>
                      </a:lnTo>
                      <a:lnTo>
                        <a:pt x="1581" y="4252"/>
                      </a:lnTo>
                      <a:lnTo>
                        <a:pt x="1569" y="4256"/>
                      </a:lnTo>
                      <a:lnTo>
                        <a:pt x="1556" y="4257"/>
                      </a:lnTo>
                      <a:lnTo>
                        <a:pt x="1544" y="4256"/>
                      </a:lnTo>
                      <a:lnTo>
                        <a:pt x="1531" y="4252"/>
                      </a:lnTo>
                      <a:lnTo>
                        <a:pt x="1522" y="4248"/>
                      </a:lnTo>
                      <a:lnTo>
                        <a:pt x="1506" y="4241"/>
                      </a:lnTo>
                      <a:lnTo>
                        <a:pt x="1485" y="4230"/>
                      </a:lnTo>
                      <a:lnTo>
                        <a:pt x="1456" y="4216"/>
                      </a:lnTo>
                      <a:lnTo>
                        <a:pt x="1422" y="4200"/>
                      </a:lnTo>
                      <a:lnTo>
                        <a:pt x="1383" y="4180"/>
                      </a:lnTo>
                      <a:lnTo>
                        <a:pt x="1339" y="4158"/>
                      </a:lnTo>
                      <a:lnTo>
                        <a:pt x="1291" y="4132"/>
                      </a:lnTo>
                      <a:lnTo>
                        <a:pt x="1239" y="4105"/>
                      </a:lnTo>
                      <a:lnTo>
                        <a:pt x="1185" y="4073"/>
                      </a:lnTo>
                      <a:lnTo>
                        <a:pt x="1127" y="4040"/>
                      </a:lnTo>
                      <a:lnTo>
                        <a:pt x="1066" y="4005"/>
                      </a:lnTo>
                      <a:lnTo>
                        <a:pt x="1003" y="3966"/>
                      </a:lnTo>
                      <a:lnTo>
                        <a:pt x="940" y="3925"/>
                      </a:lnTo>
                      <a:lnTo>
                        <a:pt x="874" y="3882"/>
                      </a:lnTo>
                      <a:lnTo>
                        <a:pt x="808" y="3836"/>
                      </a:lnTo>
                      <a:lnTo>
                        <a:pt x="742" y="3789"/>
                      </a:lnTo>
                      <a:lnTo>
                        <a:pt x="677" y="3738"/>
                      </a:lnTo>
                      <a:lnTo>
                        <a:pt x="611" y="3686"/>
                      </a:lnTo>
                      <a:lnTo>
                        <a:pt x="546" y="3632"/>
                      </a:lnTo>
                      <a:lnTo>
                        <a:pt x="484" y="3576"/>
                      </a:lnTo>
                      <a:lnTo>
                        <a:pt x="423" y="3518"/>
                      </a:lnTo>
                      <a:lnTo>
                        <a:pt x="363" y="3458"/>
                      </a:lnTo>
                      <a:lnTo>
                        <a:pt x="308" y="3396"/>
                      </a:lnTo>
                      <a:lnTo>
                        <a:pt x="255" y="3333"/>
                      </a:lnTo>
                      <a:lnTo>
                        <a:pt x="206" y="3267"/>
                      </a:lnTo>
                      <a:lnTo>
                        <a:pt x="161" y="3201"/>
                      </a:lnTo>
                      <a:lnTo>
                        <a:pt x="121" y="3132"/>
                      </a:lnTo>
                      <a:lnTo>
                        <a:pt x="85" y="3063"/>
                      </a:lnTo>
                      <a:lnTo>
                        <a:pt x="56" y="2992"/>
                      </a:lnTo>
                      <a:lnTo>
                        <a:pt x="33" y="2919"/>
                      </a:lnTo>
                      <a:lnTo>
                        <a:pt x="15" y="2846"/>
                      </a:lnTo>
                      <a:lnTo>
                        <a:pt x="4" y="2771"/>
                      </a:lnTo>
                      <a:lnTo>
                        <a:pt x="0" y="2695"/>
                      </a:lnTo>
                      <a:lnTo>
                        <a:pt x="0" y="577"/>
                      </a:lnTo>
                      <a:lnTo>
                        <a:pt x="3" y="557"/>
                      </a:lnTo>
                      <a:lnTo>
                        <a:pt x="12" y="541"/>
                      </a:lnTo>
                      <a:lnTo>
                        <a:pt x="24" y="527"/>
                      </a:lnTo>
                      <a:lnTo>
                        <a:pt x="42" y="519"/>
                      </a:lnTo>
                      <a:lnTo>
                        <a:pt x="61" y="516"/>
                      </a:lnTo>
                      <a:lnTo>
                        <a:pt x="184" y="513"/>
                      </a:lnTo>
                      <a:lnTo>
                        <a:pt x="301" y="509"/>
                      </a:lnTo>
                      <a:lnTo>
                        <a:pt x="409" y="501"/>
                      </a:lnTo>
                      <a:lnTo>
                        <a:pt x="512" y="491"/>
                      </a:lnTo>
                      <a:lnTo>
                        <a:pt x="609" y="478"/>
                      </a:lnTo>
                      <a:lnTo>
                        <a:pt x="698" y="463"/>
                      </a:lnTo>
                      <a:lnTo>
                        <a:pt x="782" y="446"/>
                      </a:lnTo>
                      <a:lnTo>
                        <a:pt x="860" y="427"/>
                      </a:lnTo>
                      <a:lnTo>
                        <a:pt x="933" y="408"/>
                      </a:lnTo>
                      <a:lnTo>
                        <a:pt x="999" y="386"/>
                      </a:lnTo>
                      <a:lnTo>
                        <a:pt x="1062" y="362"/>
                      </a:lnTo>
                      <a:lnTo>
                        <a:pt x="1118" y="339"/>
                      </a:lnTo>
                      <a:lnTo>
                        <a:pt x="1170" y="316"/>
                      </a:lnTo>
                      <a:lnTo>
                        <a:pt x="1216" y="291"/>
                      </a:lnTo>
                      <a:lnTo>
                        <a:pt x="1259" y="266"/>
                      </a:lnTo>
                      <a:lnTo>
                        <a:pt x="1297" y="241"/>
                      </a:lnTo>
                      <a:lnTo>
                        <a:pt x="1333" y="218"/>
                      </a:lnTo>
                      <a:lnTo>
                        <a:pt x="1363" y="193"/>
                      </a:lnTo>
                      <a:lnTo>
                        <a:pt x="1390" y="171"/>
                      </a:lnTo>
                      <a:lnTo>
                        <a:pt x="1413" y="149"/>
                      </a:lnTo>
                      <a:lnTo>
                        <a:pt x="1433" y="129"/>
                      </a:lnTo>
                      <a:lnTo>
                        <a:pt x="1449" y="109"/>
                      </a:lnTo>
                      <a:lnTo>
                        <a:pt x="1464" y="93"/>
                      </a:lnTo>
                      <a:lnTo>
                        <a:pt x="1475" y="76"/>
                      </a:lnTo>
                      <a:lnTo>
                        <a:pt x="1485" y="64"/>
                      </a:lnTo>
                      <a:lnTo>
                        <a:pt x="1491" y="53"/>
                      </a:lnTo>
                      <a:lnTo>
                        <a:pt x="1495" y="45"/>
                      </a:lnTo>
                      <a:lnTo>
                        <a:pt x="1498" y="39"/>
                      </a:lnTo>
                      <a:lnTo>
                        <a:pt x="1499" y="37"/>
                      </a:lnTo>
                      <a:lnTo>
                        <a:pt x="1509" y="22"/>
                      </a:lnTo>
                      <a:lnTo>
                        <a:pt x="1521" y="11"/>
                      </a:lnTo>
                      <a:lnTo>
                        <a:pt x="1537" y="2"/>
                      </a:lnTo>
                      <a:lnTo>
                        <a:pt x="155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9" name="Rectangle 98"/>
            <p:cNvSpPr/>
            <p:nvPr/>
          </p:nvSpPr>
          <p:spPr>
            <a:xfrm>
              <a:off x="2081964" y="5381920"/>
              <a:ext cx="31017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57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Joint Education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62A4519-7ED1-4556-985D-14C64D979ADF}"/>
              </a:ext>
            </a:extLst>
          </p:cNvPr>
          <p:cNvSpPr txBox="1"/>
          <p:nvPr/>
        </p:nvSpPr>
        <p:spPr>
          <a:xfrm>
            <a:off x="1595214" y="155881"/>
            <a:ext cx="9083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FIVE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ACTIONS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TRUE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214286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5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8FA31D0-E867-FA8D-F3A4-DD4466B0F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49" y="1393643"/>
            <a:ext cx="6230946" cy="623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7E4D3A-DE9B-268A-B464-601D9B55647F}"/>
              </a:ext>
            </a:extLst>
          </p:cNvPr>
          <p:cNvSpPr/>
          <p:nvPr/>
        </p:nvSpPr>
        <p:spPr>
          <a:xfrm>
            <a:off x="-65515" y="0"/>
            <a:ext cx="1225751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IS THE MOST IMPORTANT THING YOU PROVIDE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TO YOUR CLIENT?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D0D97F-49B2-9DDB-8773-C4F8D7A636E6}"/>
              </a:ext>
            </a:extLst>
          </p:cNvPr>
          <p:cNvSpPr txBox="1"/>
          <p:nvPr/>
        </p:nvSpPr>
        <p:spPr>
          <a:xfrm flipH="1">
            <a:off x="4288945" y="4679894"/>
            <a:ext cx="1058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FINANCE</a:t>
            </a:r>
          </a:p>
          <a:p>
            <a:r>
              <a:rPr lang="en-US" dirty="0"/>
              <a:t>SERV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1E4591-3131-3C2E-9888-DFA1A970EC43}"/>
              </a:ext>
            </a:extLst>
          </p:cNvPr>
          <p:cNvSpPr txBox="1"/>
          <p:nvPr/>
        </p:nvSpPr>
        <p:spPr>
          <a:xfrm>
            <a:off x="5813312" y="4013685"/>
            <a:ext cx="117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CARE</a:t>
            </a:r>
          </a:p>
          <a:p>
            <a:r>
              <a:rPr lang="en-US" dirty="0"/>
              <a:t>SERVICES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2A3C4B-E6AA-334B-00A2-75A80D0814F4}"/>
              </a:ext>
            </a:extLst>
          </p:cNvPr>
          <p:cNvSpPr txBox="1"/>
          <p:nvPr/>
        </p:nvSpPr>
        <p:spPr>
          <a:xfrm>
            <a:off x="7195841" y="4983181"/>
            <a:ext cx="105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BONUS </a:t>
            </a:r>
          </a:p>
          <a:p>
            <a:r>
              <a:rPr lang="en-US" dirty="0"/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799831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4A02F-F26A-4F3A-7947-D86D7EA74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.wmv">
            <a:hlinkClick r:id="" action="ppaction://media"/>
            <a:extLst>
              <a:ext uri="{FF2B5EF4-FFF2-40B4-BE49-F238E27FC236}">
                <a16:creationId xmlns:a16="http://schemas.microsoft.com/office/drawing/2014/main" id="{49C9A814-13E9-98B3-FCB9-41C3C7CA41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6678" y="0"/>
            <a:ext cx="9144000" cy="6858000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5441C99B-0609-220D-25CA-85B0B7880F78}"/>
              </a:ext>
            </a:extLst>
          </p:cNvPr>
          <p:cNvSpPr txBox="1">
            <a:spLocks noChangeArrowheads="1"/>
          </p:cNvSpPr>
          <p:nvPr/>
        </p:nvSpPr>
        <p:spPr>
          <a:xfrm>
            <a:off x="1951653" y="1676400"/>
            <a:ext cx="4876800" cy="11914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WHAT IS BEHIND DOOR NUMBER 4? 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algn="l"/>
            <a:endParaRPr lang="ru-RU" sz="35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14D9C666-29C4-903F-AF0A-02B0EB623DCA}"/>
              </a:ext>
            </a:extLst>
          </p:cNvPr>
          <p:cNvSpPr txBox="1">
            <a:spLocks noChangeArrowheads="1"/>
          </p:cNvSpPr>
          <p:nvPr/>
        </p:nvSpPr>
        <p:spPr>
          <a:xfrm>
            <a:off x="2215264" y="3124201"/>
            <a:ext cx="3880736" cy="10461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8400" dirty="0">
              <a:solidFill>
                <a:srgbClr val="730E00">
                  <a:lumMod val="60000"/>
                  <a:lumOff val="40000"/>
                </a:srgbClr>
              </a:solidFill>
              <a:latin typeface="Calibri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ru-RU" sz="28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0" indent="0" algn="ctr">
              <a:buNone/>
            </a:pPr>
            <a:endParaRPr lang="ru-RU" sz="26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C5845-DF7E-F477-C49A-AFA59CDB7776}"/>
              </a:ext>
            </a:extLst>
          </p:cNvPr>
          <p:cNvSpPr txBox="1"/>
          <p:nvPr/>
        </p:nvSpPr>
        <p:spPr>
          <a:xfrm>
            <a:off x="154689" y="6512560"/>
            <a:ext cx="13319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©Cathy Sikorski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90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3E7F-C106-ABCF-5B50-E7943980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27" y="65002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kern="1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💡</a:t>
            </a: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Why Collaboration Is So Valuable (According to the Research)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5BB80-63AF-6460-95D5-45B1FBC2E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091090"/>
            <a:ext cx="10972800" cy="4525963"/>
          </a:xfrm>
        </p:spPr>
        <p:txBody>
          <a:bodyPr/>
          <a:lstStyle/>
          <a:p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Holistic, Client-Centered Solutions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Improved Decision-Making &amp; Risk Management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Greater Efficiency &amp; Client Satisfaction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Ethical &amp; Fiduciary Benefits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Professional Enrichment &amp; Learning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80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4433B8-67D1-E755-C444-1405C1DBC832}"/>
              </a:ext>
            </a:extLst>
          </p:cNvPr>
          <p:cNvSpPr txBox="1"/>
          <p:nvPr/>
        </p:nvSpPr>
        <p:spPr>
          <a:xfrm>
            <a:off x="3811604" y="1434164"/>
            <a:ext cx="6370270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More Clients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More Referrals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Happier Clients AND their Families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Satisfaction of doing the best job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Good Reputation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Fiduciary by Definition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Build Better Community</a:t>
            </a:r>
          </a:p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25CFD2-23D8-65E8-BE74-E6DBFBB0EEC5}"/>
              </a:ext>
            </a:extLst>
          </p:cNvPr>
          <p:cNvSpPr txBox="1"/>
          <p:nvPr/>
        </p:nvSpPr>
        <p:spPr>
          <a:xfrm>
            <a:off x="961577" y="135485"/>
            <a:ext cx="104360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What would happen if we did plan together?</a:t>
            </a:r>
          </a:p>
        </p:txBody>
      </p:sp>
    </p:spTree>
    <p:extLst>
      <p:ext uri="{BB962C8B-B14F-4D97-AF65-F5344CB8AC3E}">
        <p14:creationId xmlns:p14="http://schemas.microsoft.com/office/powerpoint/2010/main" val="411779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8C456-BF39-C055-B229-CA34FF3F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would happen if we did plan together?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DCC92E-5E4B-EAD1-CDC3-F3CC09BF62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2972" y="2033250"/>
            <a:ext cx="5384800" cy="3594582"/>
          </a:xfrm>
        </p:spPr>
      </p:pic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38DA2C18-BC87-88A0-A5F0-80967A316A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66782" y="1917199"/>
            <a:ext cx="5102246" cy="3826684"/>
          </a:xfrm>
        </p:spPr>
      </p:pic>
    </p:spTree>
    <p:extLst>
      <p:ext uri="{BB962C8B-B14F-4D97-AF65-F5344CB8AC3E}">
        <p14:creationId xmlns:p14="http://schemas.microsoft.com/office/powerpoint/2010/main" val="3510510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C94D3-85FC-2A95-90AD-CA3C400E4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CONNECTED POST WORKSHOP!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093F65-99A6-6EE2-5068-461075756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2059" y="1176426"/>
            <a:ext cx="1933320" cy="2326323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824E3E-D9B2-774A-5F82-FB855498C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19450" y="1152238"/>
            <a:ext cx="4998720" cy="28117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D3818D-6283-A834-CF51-FAD930D17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651126" y="3020695"/>
            <a:ext cx="5359718" cy="35626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D87541-EAC9-BD82-5D58-6FBE1BE64E02}"/>
              </a:ext>
            </a:extLst>
          </p:cNvPr>
          <p:cNvSpPr txBox="1"/>
          <p:nvPr/>
        </p:nvSpPr>
        <p:spPr>
          <a:xfrm>
            <a:off x="1223963" y="6815424"/>
            <a:ext cx="53597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s://www.flickr.com/photos/44091200@N07/15583330401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A82142-52C9-A91C-AC2D-AB57F3A30D49}"/>
              </a:ext>
            </a:extLst>
          </p:cNvPr>
          <p:cNvSpPr txBox="1"/>
          <p:nvPr/>
        </p:nvSpPr>
        <p:spPr>
          <a:xfrm>
            <a:off x="1026041" y="3618780"/>
            <a:ext cx="106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exchange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2B43CE-9E6B-C615-4916-577EE46DCF06}"/>
              </a:ext>
            </a:extLst>
          </p:cNvPr>
          <p:cNvSpPr txBox="1"/>
          <p:nvPr/>
        </p:nvSpPr>
        <p:spPr>
          <a:xfrm>
            <a:off x="9540874" y="3988112"/>
            <a:ext cx="203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Commit to one call!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3C14C8-51CE-10E4-8AF0-9D14293F317D}"/>
              </a:ext>
            </a:extLst>
          </p:cNvPr>
          <p:cNvSpPr txBox="1"/>
          <p:nvPr/>
        </p:nvSpPr>
        <p:spPr>
          <a:xfrm>
            <a:off x="4306185" y="2651363"/>
            <a:ext cx="204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Advisory Group?</a:t>
            </a:r>
          </a:p>
        </p:txBody>
      </p:sp>
    </p:spTree>
    <p:extLst>
      <p:ext uri="{BB962C8B-B14F-4D97-AF65-F5344CB8AC3E}">
        <p14:creationId xmlns:p14="http://schemas.microsoft.com/office/powerpoint/2010/main" val="437104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D757A-00D2-BB49-3070-266BAF6E8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THE CALL/TAKE THE CALL!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AF815-BA2B-F318-53C3-531DF8133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10568" y="1104656"/>
            <a:ext cx="5770863" cy="5247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E11E71-B0D8-E891-A1DC-CBBE3EACD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27638" y="2533031"/>
            <a:ext cx="2890948" cy="2167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F7995F-6853-9C31-BE60-F15E2D24FAC4}"/>
              </a:ext>
            </a:extLst>
          </p:cNvPr>
          <p:cNvSpPr txBox="1"/>
          <p:nvPr/>
        </p:nvSpPr>
        <p:spPr>
          <a:xfrm>
            <a:off x="227638" y="4867809"/>
            <a:ext cx="289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blackchickmedia.com/2014/09/04/a-very-funny-lady-the-legendary-joan-river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-nd/3.0/"/>
              </a:rPr>
              <a:t>CC BY-NC-ND</a:t>
            </a:r>
            <a:endParaRPr lang="en-US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4590A-3DD3-BEDE-E285-941712C69235}"/>
              </a:ext>
            </a:extLst>
          </p:cNvPr>
          <p:cNvSpPr txBox="1"/>
          <p:nvPr/>
        </p:nvSpPr>
        <p:spPr>
          <a:xfrm>
            <a:off x="9204833" y="2533031"/>
            <a:ext cx="2981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“PROFESSIONAL UPDATE”</a:t>
            </a:r>
          </a:p>
        </p:txBody>
      </p:sp>
    </p:spTree>
    <p:extLst>
      <p:ext uri="{BB962C8B-B14F-4D97-AF65-F5344CB8AC3E}">
        <p14:creationId xmlns:p14="http://schemas.microsoft.com/office/powerpoint/2010/main" val="218796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phone-ringing-7006 1.wav"/>
          </p:stSnd>
        </p:sndAc>
      </p:transition>
    </mc:Choice>
    <mc:Fallback>
      <p:transition>
        <p:sndAc>
          <p:stSnd>
            <p:snd r:embed="rId2" name="phone-ringing-7006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hone-ringing-7006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FF496D-5601-15D5-A68F-70A026284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38162"/>
            <a:ext cx="1028700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7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0656227-7B61-4941-8D77-B535E08D38A6}"/>
              </a:ext>
            </a:extLst>
          </p:cNvPr>
          <p:cNvSpPr/>
          <p:nvPr/>
        </p:nvSpPr>
        <p:spPr>
          <a:xfrm>
            <a:off x="5519950" y="3032832"/>
            <a:ext cx="1436904" cy="1436904"/>
          </a:xfrm>
          <a:custGeom>
            <a:avLst/>
            <a:gdLst>
              <a:gd name="connsiteX0" fmla="*/ 0 w 1436904"/>
              <a:gd name="connsiteY0" fmla="*/ 718452 h 1436904"/>
              <a:gd name="connsiteX1" fmla="*/ 718452 w 1436904"/>
              <a:gd name="connsiteY1" fmla="*/ 0 h 1436904"/>
              <a:gd name="connsiteX2" fmla="*/ 1436904 w 1436904"/>
              <a:gd name="connsiteY2" fmla="*/ 718452 h 1436904"/>
              <a:gd name="connsiteX3" fmla="*/ 718452 w 1436904"/>
              <a:gd name="connsiteY3" fmla="*/ 1436904 h 1436904"/>
              <a:gd name="connsiteX4" fmla="*/ 0 w 1436904"/>
              <a:gd name="connsiteY4" fmla="*/ 718452 h 143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904" h="1436904">
                <a:moveTo>
                  <a:pt x="0" y="718452"/>
                </a:moveTo>
                <a:cubicBezTo>
                  <a:pt x="0" y="321662"/>
                  <a:pt x="321662" y="0"/>
                  <a:pt x="718452" y="0"/>
                </a:cubicBezTo>
                <a:cubicBezTo>
                  <a:pt x="1115242" y="0"/>
                  <a:pt x="1436904" y="321662"/>
                  <a:pt x="1436904" y="718452"/>
                </a:cubicBezTo>
                <a:cubicBezTo>
                  <a:pt x="1436904" y="1115242"/>
                  <a:pt x="1115242" y="1436904"/>
                  <a:pt x="718452" y="1436904"/>
                </a:cubicBezTo>
                <a:cubicBezTo>
                  <a:pt x="321662" y="1436904"/>
                  <a:pt x="0" y="1115242"/>
                  <a:pt x="0" y="718452"/>
                </a:cubicBezTo>
                <a:close/>
              </a:path>
            </a:pathLst>
          </a:custGeom>
          <a:solidFill>
            <a:schemeClr val="accent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6940" tIns="226940" rIns="226940" bIns="226940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chemeClr val="bg1"/>
                </a:solidFill>
              </a:rPr>
              <a:t>This is about your clients, who they care about, and </a:t>
            </a:r>
            <a:r>
              <a:rPr lang="en-US" sz="1400" b="1" dirty="0">
                <a:solidFill>
                  <a:schemeClr val="bg1"/>
                </a:solidFill>
              </a:rPr>
              <a:t>their</a:t>
            </a:r>
            <a:r>
              <a:rPr lang="en-US" sz="1400" b="1" kern="1200" dirty="0">
                <a:solidFill>
                  <a:schemeClr val="bg1"/>
                </a:solidFill>
              </a:rPr>
              <a:t> legacy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AC04E86-95D4-4B11-8153-EEFA90E1776C}"/>
              </a:ext>
            </a:extLst>
          </p:cNvPr>
          <p:cNvSpPr/>
          <p:nvPr/>
        </p:nvSpPr>
        <p:spPr>
          <a:xfrm rot="16200000">
            <a:off x="6139594" y="2645938"/>
            <a:ext cx="197616" cy="412113"/>
          </a:xfrm>
          <a:custGeom>
            <a:avLst/>
            <a:gdLst>
              <a:gd name="connsiteX0" fmla="*/ 0 w 197616"/>
              <a:gd name="connsiteY0" fmla="*/ 82423 h 412113"/>
              <a:gd name="connsiteX1" fmla="*/ 98808 w 197616"/>
              <a:gd name="connsiteY1" fmla="*/ 82423 h 412113"/>
              <a:gd name="connsiteX2" fmla="*/ 98808 w 197616"/>
              <a:gd name="connsiteY2" fmla="*/ 0 h 412113"/>
              <a:gd name="connsiteX3" fmla="*/ 197616 w 197616"/>
              <a:gd name="connsiteY3" fmla="*/ 206057 h 412113"/>
              <a:gd name="connsiteX4" fmla="*/ 98808 w 197616"/>
              <a:gd name="connsiteY4" fmla="*/ 412113 h 412113"/>
              <a:gd name="connsiteX5" fmla="*/ 98808 w 197616"/>
              <a:gd name="connsiteY5" fmla="*/ 329690 h 412113"/>
              <a:gd name="connsiteX6" fmla="*/ 0 w 197616"/>
              <a:gd name="connsiteY6" fmla="*/ 329690 h 412113"/>
              <a:gd name="connsiteX7" fmla="*/ 0 w 197616"/>
              <a:gd name="connsiteY7" fmla="*/ 82423 h 41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616" h="412113">
                <a:moveTo>
                  <a:pt x="0" y="82423"/>
                </a:moveTo>
                <a:lnTo>
                  <a:pt x="98808" y="82423"/>
                </a:lnTo>
                <a:lnTo>
                  <a:pt x="98808" y="0"/>
                </a:lnTo>
                <a:lnTo>
                  <a:pt x="197616" y="206057"/>
                </a:lnTo>
                <a:lnTo>
                  <a:pt x="98808" y="412113"/>
                </a:lnTo>
                <a:lnTo>
                  <a:pt x="98808" y="329690"/>
                </a:lnTo>
                <a:lnTo>
                  <a:pt x="0" y="329690"/>
                </a:lnTo>
                <a:lnTo>
                  <a:pt x="0" y="82423"/>
                </a:lnTo>
                <a:close/>
              </a:path>
            </a:pathLst>
          </a:custGeom>
          <a:solidFill>
            <a:srgbClr val="FB9E2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82423" rIns="59285" bIns="82423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kern="12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5BE94F7-2D71-4696-8031-61588CB3BF1E}"/>
              </a:ext>
            </a:extLst>
          </p:cNvPr>
          <p:cNvSpPr/>
          <p:nvPr/>
        </p:nvSpPr>
        <p:spPr>
          <a:xfrm>
            <a:off x="5338439" y="1109291"/>
            <a:ext cx="1515121" cy="1515121"/>
          </a:xfrm>
          <a:custGeom>
            <a:avLst/>
            <a:gdLst>
              <a:gd name="connsiteX0" fmla="*/ 0 w 1515121"/>
              <a:gd name="connsiteY0" fmla="*/ 757561 h 1515121"/>
              <a:gd name="connsiteX1" fmla="*/ 757561 w 1515121"/>
              <a:gd name="connsiteY1" fmla="*/ 0 h 1515121"/>
              <a:gd name="connsiteX2" fmla="*/ 1515122 w 1515121"/>
              <a:gd name="connsiteY2" fmla="*/ 757561 h 1515121"/>
              <a:gd name="connsiteX3" fmla="*/ 757561 w 1515121"/>
              <a:gd name="connsiteY3" fmla="*/ 1515122 h 1515121"/>
              <a:gd name="connsiteX4" fmla="*/ 0 w 1515121"/>
              <a:gd name="connsiteY4" fmla="*/ 757561 h 151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121" h="1515121">
                <a:moveTo>
                  <a:pt x="0" y="757561"/>
                </a:moveTo>
                <a:cubicBezTo>
                  <a:pt x="0" y="339172"/>
                  <a:pt x="339172" y="0"/>
                  <a:pt x="757561" y="0"/>
                </a:cubicBezTo>
                <a:cubicBezTo>
                  <a:pt x="1175950" y="0"/>
                  <a:pt x="1515122" y="339172"/>
                  <a:pt x="1515122" y="757561"/>
                </a:cubicBezTo>
                <a:cubicBezTo>
                  <a:pt x="1515122" y="1175950"/>
                  <a:pt x="1175950" y="1515122"/>
                  <a:pt x="757561" y="1515122"/>
                </a:cubicBezTo>
                <a:cubicBezTo>
                  <a:pt x="339172" y="1515122"/>
                  <a:pt x="0" y="1175950"/>
                  <a:pt x="0" y="757561"/>
                </a:cubicBezTo>
                <a:close/>
              </a:path>
            </a:pathLst>
          </a:custGeom>
          <a:solidFill>
            <a:srgbClr val="BE721E"/>
          </a:solidFill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5854" tIns="235854" rIns="235854" bIns="235854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dirty="0"/>
              <a:t>CREATE A </a:t>
            </a:r>
          </a:p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dirty="0"/>
              <a:t>CHECKLIST</a:t>
            </a:r>
            <a:endParaRPr lang="en-US" b="1" kern="12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EDF0E7E-4240-405C-BEDA-C200784DC29A}"/>
              </a:ext>
            </a:extLst>
          </p:cNvPr>
          <p:cNvSpPr/>
          <p:nvPr/>
        </p:nvSpPr>
        <p:spPr>
          <a:xfrm rot="20520000">
            <a:off x="6994869" y="3267332"/>
            <a:ext cx="197616" cy="412113"/>
          </a:xfrm>
          <a:custGeom>
            <a:avLst/>
            <a:gdLst>
              <a:gd name="connsiteX0" fmla="*/ 0 w 197616"/>
              <a:gd name="connsiteY0" fmla="*/ 82423 h 412113"/>
              <a:gd name="connsiteX1" fmla="*/ 98808 w 197616"/>
              <a:gd name="connsiteY1" fmla="*/ 82423 h 412113"/>
              <a:gd name="connsiteX2" fmla="*/ 98808 w 197616"/>
              <a:gd name="connsiteY2" fmla="*/ 0 h 412113"/>
              <a:gd name="connsiteX3" fmla="*/ 197616 w 197616"/>
              <a:gd name="connsiteY3" fmla="*/ 206057 h 412113"/>
              <a:gd name="connsiteX4" fmla="*/ 98808 w 197616"/>
              <a:gd name="connsiteY4" fmla="*/ 412113 h 412113"/>
              <a:gd name="connsiteX5" fmla="*/ 98808 w 197616"/>
              <a:gd name="connsiteY5" fmla="*/ 329690 h 412113"/>
              <a:gd name="connsiteX6" fmla="*/ 0 w 197616"/>
              <a:gd name="connsiteY6" fmla="*/ 329690 h 412113"/>
              <a:gd name="connsiteX7" fmla="*/ 0 w 197616"/>
              <a:gd name="connsiteY7" fmla="*/ 82423 h 41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616" h="412113">
                <a:moveTo>
                  <a:pt x="0" y="82423"/>
                </a:moveTo>
                <a:lnTo>
                  <a:pt x="98808" y="82423"/>
                </a:lnTo>
                <a:lnTo>
                  <a:pt x="98808" y="0"/>
                </a:lnTo>
                <a:lnTo>
                  <a:pt x="197616" y="206057"/>
                </a:lnTo>
                <a:lnTo>
                  <a:pt x="98808" y="412113"/>
                </a:lnTo>
                <a:lnTo>
                  <a:pt x="98808" y="329690"/>
                </a:lnTo>
                <a:lnTo>
                  <a:pt x="0" y="329690"/>
                </a:lnTo>
                <a:lnTo>
                  <a:pt x="0" y="82423"/>
                </a:lnTo>
                <a:close/>
              </a:path>
            </a:pathLst>
          </a:custGeom>
          <a:solidFill>
            <a:srgbClr val="FB9E2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2423" rIns="59284" bIns="8242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kern="12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D5C96CE-A017-4818-BEAC-AF450D27F16F}"/>
              </a:ext>
            </a:extLst>
          </p:cNvPr>
          <p:cNvSpPr/>
          <p:nvPr/>
        </p:nvSpPr>
        <p:spPr>
          <a:xfrm>
            <a:off x="7219829" y="2435628"/>
            <a:ext cx="1515121" cy="1515121"/>
          </a:xfrm>
          <a:custGeom>
            <a:avLst/>
            <a:gdLst>
              <a:gd name="connsiteX0" fmla="*/ 0 w 1515121"/>
              <a:gd name="connsiteY0" fmla="*/ 757561 h 1515121"/>
              <a:gd name="connsiteX1" fmla="*/ 757561 w 1515121"/>
              <a:gd name="connsiteY1" fmla="*/ 0 h 1515121"/>
              <a:gd name="connsiteX2" fmla="*/ 1515122 w 1515121"/>
              <a:gd name="connsiteY2" fmla="*/ 757561 h 1515121"/>
              <a:gd name="connsiteX3" fmla="*/ 757561 w 1515121"/>
              <a:gd name="connsiteY3" fmla="*/ 1515122 h 1515121"/>
              <a:gd name="connsiteX4" fmla="*/ 0 w 1515121"/>
              <a:gd name="connsiteY4" fmla="*/ 757561 h 151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121" h="1515121">
                <a:moveTo>
                  <a:pt x="0" y="757561"/>
                </a:moveTo>
                <a:cubicBezTo>
                  <a:pt x="0" y="339172"/>
                  <a:pt x="339172" y="0"/>
                  <a:pt x="757561" y="0"/>
                </a:cubicBezTo>
                <a:cubicBezTo>
                  <a:pt x="1175950" y="0"/>
                  <a:pt x="1515122" y="339172"/>
                  <a:pt x="1515122" y="757561"/>
                </a:cubicBezTo>
                <a:cubicBezTo>
                  <a:pt x="1515122" y="1175950"/>
                  <a:pt x="1175950" y="1515122"/>
                  <a:pt x="757561" y="1515122"/>
                </a:cubicBezTo>
                <a:cubicBezTo>
                  <a:pt x="339172" y="1515122"/>
                  <a:pt x="0" y="1175950"/>
                  <a:pt x="0" y="757561"/>
                </a:cubicBezTo>
                <a:close/>
              </a:path>
            </a:pathLst>
          </a:custGeom>
          <a:solidFill>
            <a:srgbClr val="BE721E"/>
          </a:solidFill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5854" tIns="235854" rIns="235854" bIns="235854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dirty="0"/>
              <a:t>Ensure Privacy</a:t>
            </a:r>
            <a:r>
              <a:rPr lang="en-US" sz="2400" b="1" kern="1200" dirty="0"/>
              <a:t>!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1A4F264-762E-4FBA-9A92-34E0D06B5C7A}"/>
              </a:ext>
            </a:extLst>
          </p:cNvPr>
          <p:cNvSpPr/>
          <p:nvPr/>
        </p:nvSpPr>
        <p:spPr>
          <a:xfrm rot="3240000">
            <a:off x="6668183" y="4272769"/>
            <a:ext cx="197616" cy="412113"/>
          </a:xfrm>
          <a:custGeom>
            <a:avLst/>
            <a:gdLst>
              <a:gd name="connsiteX0" fmla="*/ 0 w 197616"/>
              <a:gd name="connsiteY0" fmla="*/ 82423 h 412113"/>
              <a:gd name="connsiteX1" fmla="*/ 98808 w 197616"/>
              <a:gd name="connsiteY1" fmla="*/ 82423 h 412113"/>
              <a:gd name="connsiteX2" fmla="*/ 98808 w 197616"/>
              <a:gd name="connsiteY2" fmla="*/ 0 h 412113"/>
              <a:gd name="connsiteX3" fmla="*/ 197616 w 197616"/>
              <a:gd name="connsiteY3" fmla="*/ 206057 h 412113"/>
              <a:gd name="connsiteX4" fmla="*/ 98808 w 197616"/>
              <a:gd name="connsiteY4" fmla="*/ 412113 h 412113"/>
              <a:gd name="connsiteX5" fmla="*/ 98808 w 197616"/>
              <a:gd name="connsiteY5" fmla="*/ 329690 h 412113"/>
              <a:gd name="connsiteX6" fmla="*/ 0 w 197616"/>
              <a:gd name="connsiteY6" fmla="*/ 329690 h 412113"/>
              <a:gd name="connsiteX7" fmla="*/ 0 w 197616"/>
              <a:gd name="connsiteY7" fmla="*/ 82423 h 41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616" h="412113">
                <a:moveTo>
                  <a:pt x="0" y="82423"/>
                </a:moveTo>
                <a:lnTo>
                  <a:pt x="98808" y="82423"/>
                </a:lnTo>
                <a:lnTo>
                  <a:pt x="98808" y="0"/>
                </a:lnTo>
                <a:lnTo>
                  <a:pt x="197616" y="206057"/>
                </a:lnTo>
                <a:lnTo>
                  <a:pt x="98808" y="412113"/>
                </a:lnTo>
                <a:lnTo>
                  <a:pt x="98808" y="329690"/>
                </a:lnTo>
                <a:lnTo>
                  <a:pt x="0" y="329690"/>
                </a:lnTo>
                <a:lnTo>
                  <a:pt x="0" y="82423"/>
                </a:lnTo>
                <a:close/>
              </a:path>
            </a:pathLst>
          </a:custGeom>
          <a:solidFill>
            <a:srgbClr val="FB9E2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2423" rIns="59284" bIns="8242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kern="12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D6190F3-5856-48C7-BAF3-4B51B0D0E3E8}"/>
              </a:ext>
            </a:extLst>
          </p:cNvPr>
          <p:cNvSpPr/>
          <p:nvPr/>
        </p:nvSpPr>
        <p:spPr>
          <a:xfrm>
            <a:off x="6567582" y="4489494"/>
            <a:ext cx="1515121" cy="1515121"/>
          </a:xfrm>
          <a:custGeom>
            <a:avLst/>
            <a:gdLst>
              <a:gd name="connsiteX0" fmla="*/ 0 w 1515121"/>
              <a:gd name="connsiteY0" fmla="*/ 757561 h 1515121"/>
              <a:gd name="connsiteX1" fmla="*/ 757561 w 1515121"/>
              <a:gd name="connsiteY1" fmla="*/ 0 h 1515121"/>
              <a:gd name="connsiteX2" fmla="*/ 1515122 w 1515121"/>
              <a:gd name="connsiteY2" fmla="*/ 757561 h 1515121"/>
              <a:gd name="connsiteX3" fmla="*/ 757561 w 1515121"/>
              <a:gd name="connsiteY3" fmla="*/ 1515122 h 1515121"/>
              <a:gd name="connsiteX4" fmla="*/ 0 w 1515121"/>
              <a:gd name="connsiteY4" fmla="*/ 757561 h 151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121" h="1515121">
                <a:moveTo>
                  <a:pt x="0" y="757561"/>
                </a:moveTo>
                <a:cubicBezTo>
                  <a:pt x="0" y="339172"/>
                  <a:pt x="339172" y="0"/>
                  <a:pt x="757561" y="0"/>
                </a:cubicBezTo>
                <a:cubicBezTo>
                  <a:pt x="1175950" y="0"/>
                  <a:pt x="1515122" y="339172"/>
                  <a:pt x="1515122" y="757561"/>
                </a:cubicBezTo>
                <a:cubicBezTo>
                  <a:pt x="1515122" y="1175950"/>
                  <a:pt x="1175950" y="1515122"/>
                  <a:pt x="757561" y="1515122"/>
                </a:cubicBezTo>
                <a:cubicBezTo>
                  <a:pt x="339172" y="1515122"/>
                  <a:pt x="0" y="1175950"/>
                  <a:pt x="0" y="757561"/>
                </a:cubicBezTo>
                <a:close/>
              </a:path>
            </a:pathLst>
          </a:custGeom>
          <a:solidFill>
            <a:srgbClr val="BE721E"/>
          </a:solidFill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5854" tIns="235854" rIns="235854" bIns="235854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dirty="0"/>
              <a:t>ROLES:</a:t>
            </a:r>
          </a:p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DEFINE AND DOCUMENT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DF1BAEA-7686-4241-92F5-68553587BEFC}"/>
              </a:ext>
            </a:extLst>
          </p:cNvPr>
          <p:cNvSpPr/>
          <p:nvPr/>
        </p:nvSpPr>
        <p:spPr>
          <a:xfrm rot="18360000">
            <a:off x="5611005" y="4272768"/>
            <a:ext cx="197617" cy="412114"/>
          </a:xfrm>
          <a:custGeom>
            <a:avLst/>
            <a:gdLst>
              <a:gd name="connsiteX0" fmla="*/ 0 w 197616"/>
              <a:gd name="connsiteY0" fmla="*/ 82423 h 412113"/>
              <a:gd name="connsiteX1" fmla="*/ 98808 w 197616"/>
              <a:gd name="connsiteY1" fmla="*/ 82423 h 412113"/>
              <a:gd name="connsiteX2" fmla="*/ 98808 w 197616"/>
              <a:gd name="connsiteY2" fmla="*/ 0 h 412113"/>
              <a:gd name="connsiteX3" fmla="*/ 197616 w 197616"/>
              <a:gd name="connsiteY3" fmla="*/ 206057 h 412113"/>
              <a:gd name="connsiteX4" fmla="*/ 98808 w 197616"/>
              <a:gd name="connsiteY4" fmla="*/ 412113 h 412113"/>
              <a:gd name="connsiteX5" fmla="*/ 98808 w 197616"/>
              <a:gd name="connsiteY5" fmla="*/ 329690 h 412113"/>
              <a:gd name="connsiteX6" fmla="*/ 0 w 197616"/>
              <a:gd name="connsiteY6" fmla="*/ 329690 h 412113"/>
              <a:gd name="connsiteX7" fmla="*/ 0 w 197616"/>
              <a:gd name="connsiteY7" fmla="*/ 82423 h 41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616" h="412113">
                <a:moveTo>
                  <a:pt x="197615" y="329690"/>
                </a:moveTo>
                <a:lnTo>
                  <a:pt x="98808" y="329690"/>
                </a:lnTo>
                <a:lnTo>
                  <a:pt x="98808" y="412113"/>
                </a:lnTo>
                <a:lnTo>
                  <a:pt x="1" y="206056"/>
                </a:lnTo>
                <a:lnTo>
                  <a:pt x="98808" y="0"/>
                </a:lnTo>
                <a:lnTo>
                  <a:pt x="98808" y="82423"/>
                </a:lnTo>
                <a:lnTo>
                  <a:pt x="197615" y="82423"/>
                </a:lnTo>
                <a:lnTo>
                  <a:pt x="197615" y="329690"/>
                </a:lnTo>
                <a:close/>
              </a:path>
            </a:pathLst>
          </a:custGeom>
          <a:solidFill>
            <a:srgbClr val="FB9E2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4" tIns="82424" rIns="1" bIns="8242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kern="12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877391-A460-4948-82DF-1A942AC3BB4F}"/>
              </a:ext>
            </a:extLst>
          </p:cNvPr>
          <p:cNvSpPr/>
          <p:nvPr/>
        </p:nvSpPr>
        <p:spPr>
          <a:xfrm>
            <a:off x="4394100" y="4489494"/>
            <a:ext cx="1515121" cy="1515121"/>
          </a:xfrm>
          <a:custGeom>
            <a:avLst/>
            <a:gdLst>
              <a:gd name="connsiteX0" fmla="*/ 0 w 1515121"/>
              <a:gd name="connsiteY0" fmla="*/ 757561 h 1515121"/>
              <a:gd name="connsiteX1" fmla="*/ 757561 w 1515121"/>
              <a:gd name="connsiteY1" fmla="*/ 0 h 1515121"/>
              <a:gd name="connsiteX2" fmla="*/ 1515122 w 1515121"/>
              <a:gd name="connsiteY2" fmla="*/ 757561 h 1515121"/>
              <a:gd name="connsiteX3" fmla="*/ 757561 w 1515121"/>
              <a:gd name="connsiteY3" fmla="*/ 1515122 h 1515121"/>
              <a:gd name="connsiteX4" fmla="*/ 0 w 1515121"/>
              <a:gd name="connsiteY4" fmla="*/ 757561 h 151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121" h="1515121">
                <a:moveTo>
                  <a:pt x="0" y="757561"/>
                </a:moveTo>
                <a:cubicBezTo>
                  <a:pt x="0" y="339172"/>
                  <a:pt x="339172" y="0"/>
                  <a:pt x="757561" y="0"/>
                </a:cubicBezTo>
                <a:cubicBezTo>
                  <a:pt x="1175950" y="0"/>
                  <a:pt x="1515122" y="339172"/>
                  <a:pt x="1515122" y="757561"/>
                </a:cubicBezTo>
                <a:cubicBezTo>
                  <a:pt x="1515122" y="1175950"/>
                  <a:pt x="1175950" y="1515122"/>
                  <a:pt x="757561" y="1515122"/>
                </a:cubicBezTo>
                <a:cubicBezTo>
                  <a:pt x="339172" y="1515122"/>
                  <a:pt x="0" y="1175950"/>
                  <a:pt x="0" y="757561"/>
                </a:cubicBezTo>
                <a:close/>
              </a:path>
            </a:pathLst>
          </a:custGeom>
          <a:solidFill>
            <a:srgbClr val="BE721E"/>
          </a:solidFill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7124" tIns="237124" rIns="237124" bIns="237124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dirty="0"/>
              <a:t>SHOW ME THE MONEY!</a:t>
            </a:r>
            <a:endParaRPr lang="en-US" b="1" kern="12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ED60ADB-A610-4F8A-8955-BA9B4C160A74}"/>
              </a:ext>
            </a:extLst>
          </p:cNvPr>
          <p:cNvSpPr/>
          <p:nvPr/>
        </p:nvSpPr>
        <p:spPr>
          <a:xfrm rot="1080000">
            <a:off x="5284318" y="3267331"/>
            <a:ext cx="197617" cy="412114"/>
          </a:xfrm>
          <a:custGeom>
            <a:avLst/>
            <a:gdLst>
              <a:gd name="connsiteX0" fmla="*/ 0 w 197616"/>
              <a:gd name="connsiteY0" fmla="*/ 82423 h 412113"/>
              <a:gd name="connsiteX1" fmla="*/ 98808 w 197616"/>
              <a:gd name="connsiteY1" fmla="*/ 82423 h 412113"/>
              <a:gd name="connsiteX2" fmla="*/ 98808 w 197616"/>
              <a:gd name="connsiteY2" fmla="*/ 0 h 412113"/>
              <a:gd name="connsiteX3" fmla="*/ 197616 w 197616"/>
              <a:gd name="connsiteY3" fmla="*/ 206057 h 412113"/>
              <a:gd name="connsiteX4" fmla="*/ 98808 w 197616"/>
              <a:gd name="connsiteY4" fmla="*/ 412113 h 412113"/>
              <a:gd name="connsiteX5" fmla="*/ 98808 w 197616"/>
              <a:gd name="connsiteY5" fmla="*/ 329690 h 412113"/>
              <a:gd name="connsiteX6" fmla="*/ 0 w 197616"/>
              <a:gd name="connsiteY6" fmla="*/ 329690 h 412113"/>
              <a:gd name="connsiteX7" fmla="*/ 0 w 197616"/>
              <a:gd name="connsiteY7" fmla="*/ 82423 h 41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616" h="412113">
                <a:moveTo>
                  <a:pt x="197615" y="329690"/>
                </a:moveTo>
                <a:lnTo>
                  <a:pt x="98808" y="329690"/>
                </a:lnTo>
                <a:lnTo>
                  <a:pt x="98808" y="412113"/>
                </a:lnTo>
                <a:lnTo>
                  <a:pt x="1" y="206056"/>
                </a:lnTo>
                <a:lnTo>
                  <a:pt x="98808" y="0"/>
                </a:lnTo>
                <a:lnTo>
                  <a:pt x="98808" y="82423"/>
                </a:lnTo>
                <a:lnTo>
                  <a:pt x="197615" y="82423"/>
                </a:lnTo>
                <a:lnTo>
                  <a:pt x="197615" y="329690"/>
                </a:lnTo>
                <a:close/>
              </a:path>
            </a:pathLst>
          </a:custGeom>
          <a:solidFill>
            <a:srgbClr val="FB9E2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4" tIns="82424" rIns="1" bIns="8242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kern="12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33D9A1A-35F3-4DCC-9EB2-EBBE68151B7A}"/>
              </a:ext>
            </a:extLst>
          </p:cNvPr>
          <p:cNvSpPr/>
          <p:nvPr/>
        </p:nvSpPr>
        <p:spPr>
          <a:xfrm>
            <a:off x="3675438" y="2422390"/>
            <a:ext cx="1515121" cy="1515121"/>
          </a:xfrm>
          <a:custGeom>
            <a:avLst/>
            <a:gdLst>
              <a:gd name="connsiteX0" fmla="*/ 0 w 1515121"/>
              <a:gd name="connsiteY0" fmla="*/ 757561 h 1515121"/>
              <a:gd name="connsiteX1" fmla="*/ 757561 w 1515121"/>
              <a:gd name="connsiteY1" fmla="*/ 0 h 1515121"/>
              <a:gd name="connsiteX2" fmla="*/ 1515122 w 1515121"/>
              <a:gd name="connsiteY2" fmla="*/ 757561 h 1515121"/>
              <a:gd name="connsiteX3" fmla="*/ 757561 w 1515121"/>
              <a:gd name="connsiteY3" fmla="*/ 1515122 h 1515121"/>
              <a:gd name="connsiteX4" fmla="*/ 0 w 1515121"/>
              <a:gd name="connsiteY4" fmla="*/ 757561 h 151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121" h="1515121">
                <a:moveTo>
                  <a:pt x="0" y="757561"/>
                </a:moveTo>
                <a:cubicBezTo>
                  <a:pt x="0" y="339172"/>
                  <a:pt x="339172" y="0"/>
                  <a:pt x="757561" y="0"/>
                </a:cubicBezTo>
                <a:cubicBezTo>
                  <a:pt x="1175950" y="0"/>
                  <a:pt x="1515122" y="339172"/>
                  <a:pt x="1515122" y="757561"/>
                </a:cubicBezTo>
                <a:cubicBezTo>
                  <a:pt x="1515122" y="1175950"/>
                  <a:pt x="1175950" y="1515122"/>
                  <a:pt x="757561" y="1515122"/>
                </a:cubicBezTo>
                <a:cubicBezTo>
                  <a:pt x="339172" y="1515122"/>
                  <a:pt x="0" y="1175950"/>
                  <a:pt x="0" y="757561"/>
                </a:cubicBezTo>
                <a:close/>
              </a:path>
            </a:pathLst>
          </a:custGeom>
          <a:solidFill>
            <a:srgbClr val="BE721E"/>
          </a:solidFill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5854" tIns="235854" rIns="235854" bIns="235854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dirty="0"/>
              <a:t>I  GOT A GUY!</a:t>
            </a:r>
            <a:endParaRPr lang="en-US" sz="2400" b="1" kern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971800" y="304800"/>
            <a:ext cx="6400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prstClr val="black"/>
                </a:solidFill>
                <a:latin typeface="Calibri"/>
                <a:cs typeface="Arial" pitchFamily="34" charset="0"/>
              </a:rPr>
              <a:t>CALL TO ACTION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7834CF-F471-4F3C-81AA-5DA9D989056D}"/>
              </a:ext>
            </a:extLst>
          </p:cNvPr>
          <p:cNvSpPr txBox="1"/>
          <p:nvPr/>
        </p:nvSpPr>
        <p:spPr>
          <a:xfrm>
            <a:off x="101600" y="6627168"/>
            <a:ext cx="11897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©Cathy Sikorski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F5F18C-A234-1325-CAB0-C0B357D51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0" y="4513484"/>
            <a:ext cx="3966109" cy="2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272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AECB9-3679-6CB8-DA64-82DAB031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UNITES EVERYONE IN THE ROOM?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2EA57-2FDD-0A82-608A-0D68D2F8D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0CDD30-170D-212C-A217-571174C2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32" y="2206088"/>
            <a:ext cx="4129238" cy="41292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06A209-46C8-8B77-BF39-A3615EAFEC81}"/>
              </a:ext>
            </a:extLst>
          </p:cNvPr>
          <p:cNvSpPr txBox="1"/>
          <p:nvPr/>
        </p:nvSpPr>
        <p:spPr>
          <a:xfrm>
            <a:off x="809382" y="1374788"/>
            <a:ext cx="10886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en-US" altLang="en-US" sz="36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Serving older adults with dignity, clarity, and compassion.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8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5623893" y="473106"/>
            <a:ext cx="3654164" cy="5622894"/>
            <a:chOff x="4060825" y="1827213"/>
            <a:chExt cx="2416175" cy="3717925"/>
          </a:xfrm>
          <a:gradFill flip="none" rotWithShape="1">
            <a:gsLst>
              <a:gs pos="0">
                <a:srgbClr val="BE721E"/>
              </a:gs>
              <a:gs pos="80000">
                <a:srgbClr val="FB9E21"/>
              </a:gs>
            </a:gsLst>
            <a:lin ang="16200000" scaled="1"/>
            <a:tileRect/>
          </a:gradFill>
          <a:effectLst/>
        </p:grpSpPr>
        <p:sp>
          <p:nvSpPr>
            <p:cNvPr id="43" name="Freeform 6"/>
            <p:cNvSpPr>
              <a:spLocks/>
            </p:cNvSpPr>
            <p:nvPr/>
          </p:nvSpPr>
          <p:spPr bwMode="auto">
            <a:xfrm>
              <a:off x="4060825" y="1827213"/>
              <a:ext cx="2416175" cy="2859088"/>
            </a:xfrm>
            <a:custGeom>
              <a:avLst/>
              <a:gdLst>
                <a:gd name="T0" fmla="*/ 557 w 644"/>
                <a:gd name="T1" fmla="*/ 80 h 762"/>
                <a:gd name="T2" fmla="*/ 324 w 644"/>
                <a:gd name="T3" fmla="*/ 0 h 762"/>
                <a:gd name="T4" fmla="*/ 103 w 644"/>
                <a:gd name="T5" fmla="*/ 74 h 762"/>
                <a:gd name="T6" fmla="*/ 1 w 644"/>
                <a:gd name="T7" fmla="*/ 287 h 762"/>
                <a:gd name="T8" fmla="*/ 0 w 644"/>
                <a:gd name="T9" fmla="*/ 318 h 762"/>
                <a:gd name="T10" fmla="*/ 147 w 644"/>
                <a:gd name="T11" fmla="*/ 318 h 762"/>
                <a:gd name="T12" fmla="*/ 149 w 644"/>
                <a:gd name="T13" fmla="*/ 305 h 762"/>
                <a:gd name="T14" fmla="*/ 211 w 644"/>
                <a:gd name="T15" fmla="*/ 167 h 762"/>
                <a:gd name="T16" fmla="*/ 326 w 644"/>
                <a:gd name="T17" fmla="*/ 124 h 762"/>
                <a:gd name="T18" fmla="*/ 447 w 644"/>
                <a:gd name="T19" fmla="*/ 172 h 762"/>
                <a:gd name="T20" fmla="*/ 496 w 644"/>
                <a:gd name="T21" fmla="*/ 282 h 762"/>
                <a:gd name="T22" fmla="*/ 480 w 644"/>
                <a:gd name="T23" fmla="*/ 344 h 762"/>
                <a:gd name="T24" fmla="*/ 404 w 644"/>
                <a:gd name="T25" fmla="*/ 426 h 762"/>
                <a:gd name="T26" fmla="*/ 318 w 644"/>
                <a:gd name="T27" fmla="*/ 510 h 762"/>
                <a:gd name="T28" fmla="*/ 270 w 644"/>
                <a:gd name="T29" fmla="*/ 589 h 762"/>
                <a:gd name="T30" fmla="*/ 249 w 644"/>
                <a:gd name="T31" fmla="*/ 713 h 762"/>
                <a:gd name="T32" fmla="*/ 250 w 644"/>
                <a:gd name="T33" fmla="*/ 749 h 762"/>
                <a:gd name="T34" fmla="*/ 250 w 644"/>
                <a:gd name="T35" fmla="*/ 762 h 762"/>
                <a:gd name="T36" fmla="*/ 390 w 644"/>
                <a:gd name="T37" fmla="*/ 762 h 762"/>
                <a:gd name="T38" fmla="*/ 390 w 644"/>
                <a:gd name="T39" fmla="*/ 749 h 762"/>
                <a:gd name="T40" fmla="*/ 399 w 644"/>
                <a:gd name="T41" fmla="*/ 651 h 762"/>
                <a:gd name="T42" fmla="*/ 423 w 644"/>
                <a:gd name="T43" fmla="*/ 600 h 762"/>
                <a:gd name="T44" fmla="*/ 496 w 644"/>
                <a:gd name="T45" fmla="*/ 527 h 762"/>
                <a:gd name="T46" fmla="*/ 613 w 644"/>
                <a:gd name="T47" fmla="*/ 396 h 762"/>
                <a:gd name="T48" fmla="*/ 644 w 644"/>
                <a:gd name="T49" fmla="*/ 274 h 762"/>
                <a:gd name="T50" fmla="*/ 557 w 644"/>
                <a:gd name="T51" fmla="*/ 8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4" h="762">
                  <a:moveTo>
                    <a:pt x="557" y="80"/>
                  </a:moveTo>
                  <a:cubicBezTo>
                    <a:pt x="499" y="27"/>
                    <a:pt x="420" y="0"/>
                    <a:pt x="324" y="0"/>
                  </a:cubicBezTo>
                  <a:cubicBezTo>
                    <a:pt x="233" y="0"/>
                    <a:pt x="159" y="25"/>
                    <a:pt x="103" y="74"/>
                  </a:cubicBezTo>
                  <a:cubicBezTo>
                    <a:pt x="47" y="124"/>
                    <a:pt x="13" y="195"/>
                    <a:pt x="1" y="287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9" y="305"/>
                    <a:pt x="149" y="305"/>
                    <a:pt x="149" y="305"/>
                  </a:cubicBezTo>
                  <a:cubicBezTo>
                    <a:pt x="159" y="242"/>
                    <a:pt x="180" y="196"/>
                    <a:pt x="211" y="167"/>
                  </a:cubicBezTo>
                  <a:cubicBezTo>
                    <a:pt x="242" y="138"/>
                    <a:pt x="279" y="124"/>
                    <a:pt x="326" y="124"/>
                  </a:cubicBezTo>
                  <a:cubicBezTo>
                    <a:pt x="374" y="124"/>
                    <a:pt x="414" y="139"/>
                    <a:pt x="447" y="172"/>
                  </a:cubicBezTo>
                  <a:cubicBezTo>
                    <a:pt x="480" y="204"/>
                    <a:pt x="496" y="240"/>
                    <a:pt x="496" y="282"/>
                  </a:cubicBezTo>
                  <a:cubicBezTo>
                    <a:pt x="496" y="304"/>
                    <a:pt x="491" y="325"/>
                    <a:pt x="480" y="344"/>
                  </a:cubicBezTo>
                  <a:cubicBezTo>
                    <a:pt x="469" y="364"/>
                    <a:pt x="443" y="392"/>
                    <a:pt x="404" y="426"/>
                  </a:cubicBezTo>
                  <a:cubicBezTo>
                    <a:pt x="363" y="462"/>
                    <a:pt x="334" y="490"/>
                    <a:pt x="318" y="510"/>
                  </a:cubicBezTo>
                  <a:cubicBezTo>
                    <a:pt x="296" y="536"/>
                    <a:pt x="280" y="563"/>
                    <a:pt x="270" y="589"/>
                  </a:cubicBezTo>
                  <a:cubicBezTo>
                    <a:pt x="256" y="624"/>
                    <a:pt x="249" y="666"/>
                    <a:pt x="249" y="713"/>
                  </a:cubicBezTo>
                  <a:cubicBezTo>
                    <a:pt x="249" y="721"/>
                    <a:pt x="249" y="733"/>
                    <a:pt x="250" y="749"/>
                  </a:cubicBezTo>
                  <a:cubicBezTo>
                    <a:pt x="250" y="762"/>
                    <a:pt x="250" y="762"/>
                    <a:pt x="250" y="762"/>
                  </a:cubicBezTo>
                  <a:cubicBezTo>
                    <a:pt x="390" y="762"/>
                    <a:pt x="390" y="762"/>
                    <a:pt x="390" y="762"/>
                  </a:cubicBezTo>
                  <a:cubicBezTo>
                    <a:pt x="390" y="749"/>
                    <a:pt x="390" y="749"/>
                    <a:pt x="390" y="749"/>
                  </a:cubicBezTo>
                  <a:cubicBezTo>
                    <a:pt x="391" y="703"/>
                    <a:pt x="394" y="670"/>
                    <a:pt x="399" y="651"/>
                  </a:cubicBezTo>
                  <a:cubicBezTo>
                    <a:pt x="404" y="632"/>
                    <a:pt x="412" y="615"/>
                    <a:pt x="423" y="600"/>
                  </a:cubicBezTo>
                  <a:cubicBezTo>
                    <a:pt x="434" y="585"/>
                    <a:pt x="459" y="560"/>
                    <a:pt x="496" y="527"/>
                  </a:cubicBezTo>
                  <a:cubicBezTo>
                    <a:pt x="554" y="476"/>
                    <a:pt x="593" y="433"/>
                    <a:pt x="613" y="396"/>
                  </a:cubicBezTo>
                  <a:cubicBezTo>
                    <a:pt x="634" y="359"/>
                    <a:pt x="644" y="318"/>
                    <a:pt x="644" y="274"/>
                  </a:cubicBezTo>
                  <a:cubicBezTo>
                    <a:pt x="644" y="198"/>
                    <a:pt x="615" y="133"/>
                    <a:pt x="557" y="8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7"/>
            <p:cNvSpPr>
              <a:spLocks noChangeArrowheads="1"/>
            </p:cNvSpPr>
            <p:nvPr/>
          </p:nvSpPr>
          <p:spPr bwMode="auto">
            <a:xfrm>
              <a:off x="4995863" y="4989513"/>
              <a:ext cx="554038" cy="5556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1" y="3090121"/>
            <a:ext cx="4143375" cy="715963"/>
          </a:xfrm>
        </p:spPr>
        <p:txBody>
          <a:bodyPr>
            <a:noAutofit/>
          </a:bodyPr>
          <a:lstStyle/>
          <a:p>
            <a:pPr algn="r"/>
            <a:r>
              <a:rPr lang="en-US" sz="3600" b="1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Do you have</a:t>
            </a:r>
            <a:br>
              <a:rPr lang="ru-RU" sz="3600" b="1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any questions?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855720" y="3361568"/>
            <a:ext cx="1777032" cy="2734432"/>
            <a:chOff x="4060825" y="1827213"/>
            <a:chExt cx="2416175" cy="3717925"/>
          </a:xfrm>
          <a:gradFill flip="none" rotWithShape="1">
            <a:gsLst>
              <a:gs pos="0">
                <a:srgbClr val="FFC000"/>
              </a:gs>
              <a:gs pos="50000">
                <a:srgbClr val="FCDD20"/>
              </a:gs>
              <a:gs pos="100000">
                <a:srgbClr val="FFFF00"/>
              </a:gs>
            </a:gsLst>
            <a:lin ang="16200000" scaled="1"/>
            <a:tileRect/>
          </a:gradFill>
          <a:effectLst/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4060825" y="1827213"/>
              <a:ext cx="2416175" cy="2859088"/>
            </a:xfrm>
            <a:custGeom>
              <a:avLst/>
              <a:gdLst>
                <a:gd name="T0" fmla="*/ 557 w 644"/>
                <a:gd name="T1" fmla="*/ 80 h 762"/>
                <a:gd name="T2" fmla="*/ 324 w 644"/>
                <a:gd name="T3" fmla="*/ 0 h 762"/>
                <a:gd name="T4" fmla="*/ 103 w 644"/>
                <a:gd name="T5" fmla="*/ 74 h 762"/>
                <a:gd name="T6" fmla="*/ 1 w 644"/>
                <a:gd name="T7" fmla="*/ 287 h 762"/>
                <a:gd name="T8" fmla="*/ 0 w 644"/>
                <a:gd name="T9" fmla="*/ 318 h 762"/>
                <a:gd name="T10" fmla="*/ 147 w 644"/>
                <a:gd name="T11" fmla="*/ 318 h 762"/>
                <a:gd name="T12" fmla="*/ 149 w 644"/>
                <a:gd name="T13" fmla="*/ 305 h 762"/>
                <a:gd name="T14" fmla="*/ 211 w 644"/>
                <a:gd name="T15" fmla="*/ 167 h 762"/>
                <a:gd name="T16" fmla="*/ 326 w 644"/>
                <a:gd name="T17" fmla="*/ 124 h 762"/>
                <a:gd name="T18" fmla="*/ 447 w 644"/>
                <a:gd name="T19" fmla="*/ 172 h 762"/>
                <a:gd name="T20" fmla="*/ 496 w 644"/>
                <a:gd name="T21" fmla="*/ 282 h 762"/>
                <a:gd name="T22" fmla="*/ 480 w 644"/>
                <a:gd name="T23" fmla="*/ 344 h 762"/>
                <a:gd name="T24" fmla="*/ 404 w 644"/>
                <a:gd name="T25" fmla="*/ 426 h 762"/>
                <a:gd name="T26" fmla="*/ 318 w 644"/>
                <a:gd name="T27" fmla="*/ 510 h 762"/>
                <a:gd name="T28" fmla="*/ 270 w 644"/>
                <a:gd name="T29" fmla="*/ 589 h 762"/>
                <a:gd name="T30" fmla="*/ 249 w 644"/>
                <a:gd name="T31" fmla="*/ 713 h 762"/>
                <a:gd name="T32" fmla="*/ 250 w 644"/>
                <a:gd name="T33" fmla="*/ 749 h 762"/>
                <a:gd name="T34" fmla="*/ 250 w 644"/>
                <a:gd name="T35" fmla="*/ 762 h 762"/>
                <a:gd name="T36" fmla="*/ 390 w 644"/>
                <a:gd name="T37" fmla="*/ 762 h 762"/>
                <a:gd name="T38" fmla="*/ 390 w 644"/>
                <a:gd name="T39" fmla="*/ 749 h 762"/>
                <a:gd name="T40" fmla="*/ 399 w 644"/>
                <a:gd name="T41" fmla="*/ 651 h 762"/>
                <a:gd name="T42" fmla="*/ 423 w 644"/>
                <a:gd name="T43" fmla="*/ 600 h 762"/>
                <a:gd name="T44" fmla="*/ 496 w 644"/>
                <a:gd name="T45" fmla="*/ 527 h 762"/>
                <a:gd name="T46" fmla="*/ 613 w 644"/>
                <a:gd name="T47" fmla="*/ 396 h 762"/>
                <a:gd name="T48" fmla="*/ 644 w 644"/>
                <a:gd name="T49" fmla="*/ 274 h 762"/>
                <a:gd name="T50" fmla="*/ 557 w 644"/>
                <a:gd name="T51" fmla="*/ 8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4" h="762">
                  <a:moveTo>
                    <a:pt x="557" y="80"/>
                  </a:moveTo>
                  <a:cubicBezTo>
                    <a:pt x="499" y="27"/>
                    <a:pt x="420" y="0"/>
                    <a:pt x="324" y="0"/>
                  </a:cubicBezTo>
                  <a:cubicBezTo>
                    <a:pt x="233" y="0"/>
                    <a:pt x="159" y="25"/>
                    <a:pt x="103" y="74"/>
                  </a:cubicBezTo>
                  <a:cubicBezTo>
                    <a:pt x="47" y="124"/>
                    <a:pt x="13" y="195"/>
                    <a:pt x="1" y="287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9" y="305"/>
                    <a:pt x="149" y="305"/>
                    <a:pt x="149" y="305"/>
                  </a:cubicBezTo>
                  <a:cubicBezTo>
                    <a:pt x="159" y="242"/>
                    <a:pt x="180" y="196"/>
                    <a:pt x="211" y="167"/>
                  </a:cubicBezTo>
                  <a:cubicBezTo>
                    <a:pt x="242" y="138"/>
                    <a:pt x="279" y="124"/>
                    <a:pt x="326" y="124"/>
                  </a:cubicBezTo>
                  <a:cubicBezTo>
                    <a:pt x="374" y="124"/>
                    <a:pt x="414" y="139"/>
                    <a:pt x="447" y="172"/>
                  </a:cubicBezTo>
                  <a:cubicBezTo>
                    <a:pt x="480" y="204"/>
                    <a:pt x="496" y="240"/>
                    <a:pt x="496" y="282"/>
                  </a:cubicBezTo>
                  <a:cubicBezTo>
                    <a:pt x="496" y="304"/>
                    <a:pt x="491" y="325"/>
                    <a:pt x="480" y="344"/>
                  </a:cubicBezTo>
                  <a:cubicBezTo>
                    <a:pt x="469" y="364"/>
                    <a:pt x="443" y="392"/>
                    <a:pt x="404" y="426"/>
                  </a:cubicBezTo>
                  <a:cubicBezTo>
                    <a:pt x="363" y="462"/>
                    <a:pt x="334" y="490"/>
                    <a:pt x="318" y="510"/>
                  </a:cubicBezTo>
                  <a:cubicBezTo>
                    <a:pt x="296" y="536"/>
                    <a:pt x="280" y="563"/>
                    <a:pt x="270" y="589"/>
                  </a:cubicBezTo>
                  <a:cubicBezTo>
                    <a:pt x="256" y="624"/>
                    <a:pt x="249" y="666"/>
                    <a:pt x="249" y="713"/>
                  </a:cubicBezTo>
                  <a:cubicBezTo>
                    <a:pt x="249" y="721"/>
                    <a:pt x="249" y="733"/>
                    <a:pt x="250" y="749"/>
                  </a:cubicBezTo>
                  <a:cubicBezTo>
                    <a:pt x="250" y="762"/>
                    <a:pt x="250" y="762"/>
                    <a:pt x="250" y="762"/>
                  </a:cubicBezTo>
                  <a:cubicBezTo>
                    <a:pt x="390" y="762"/>
                    <a:pt x="390" y="762"/>
                    <a:pt x="390" y="762"/>
                  </a:cubicBezTo>
                  <a:cubicBezTo>
                    <a:pt x="390" y="749"/>
                    <a:pt x="390" y="749"/>
                    <a:pt x="390" y="749"/>
                  </a:cubicBezTo>
                  <a:cubicBezTo>
                    <a:pt x="391" y="703"/>
                    <a:pt x="394" y="670"/>
                    <a:pt x="399" y="651"/>
                  </a:cubicBezTo>
                  <a:cubicBezTo>
                    <a:pt x="404" y="632"/>
                    <a:pt x="412" y="615"/>
                    <a:pt x="423" y="600"/>
                  </a:cubicBezTo>
                  <a:cubicBezTo>
                    <a:pt x="434" y="585"/>
                    <a:pt x="459" y="560"/>
                    <a:pt x="496" y="527"/>
                  </a:cubicBezTo>
                  <a:cubicBezTo>
                    <a:pt x="554" y="476"/>
                    <a:pt x="593" y="433"/>
                    <a:pt x="613" y="396"/>
                  </a:cubicBezTo>
                  <a:cubicBezTo>
                    <a:pt x="634" y="359"/>
                    <a:pt x="644" y="318"/>
                    <a:pt x="644" y="274"/>
                  </a:cubicBezTo>
                  <a:cubicBezTo>
                    <a:pt x="644" y="198"/>
                    <a:pt x="615" y="133"/>
                    <a:pt x="557" y="80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4995863" y="4989513"/>
              <a:ext cx="554038" cy="555625"/>
            </a:xfrm>
            <a:prstGeom prst="rect">
              <a:avLst/>
            </a:prstGeom>
            <a:grp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588149" y="1376177"/>
            <a:ext cx="1836094" cy="2825313"/>
            <a:chOff x="4060825" y="1827213"/>
            <a:chExt cx="2416175" cy="3717925"/>
          </a:xfr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4060825" y="1827213"/>
              <a:ext cx="2416175" cy="2859088"/>
            </a:xfrm>
            <a:custGeom>
              <a:avLst/>
              <a:gdLst>
                <a:gd name="T0" fmla="*/ 557 w 644"/>
                <a:gd name="T1" fmla="*/ 80 h 762"/>
                <a:gd name="T2" fmla="*/ 324 w 644"/>
                <a:gd name="T3" fmla="*/ 0 h 762"/>
                <a:gd name="T4" fmla="*/ 103 w 644"/>
                <a:gd name="T5" fmla="*/ 74 h 762"/>
                <a:gd name="T6" fmla="*/ 1 w 644"/>
                <a:gd name="T7" fmla="*/ 287 h 762"/>
                <a:gd name="T8" fmla="*/ 0 w 644"/>
                <a:gd name="T9" fmla="*/ 318 h 762"/>
                <a:gd name="T10" fmla="*/ 147 w 644"/>
                <a:gd name="T11" fmla="*/ 318 h 762"/>
                <a:gd name="T12" fmla="*/ 149 w 644"/>
                <a:gd name="T13" fmla="*/ 305 h 762"/>
                <a:gd name="T14" fmla="*/ 211 w 644"/>
                <a:gd name="T15" fmla="*/ 167 h 762"/>
                <a:gd name="T16" fmla="*/ 326 w 644"/>
                <a:gd name="T17" fmla="*/ 124 h 762"/>
                <a:gd name="T18" fmla="*/ 447 w 644"/>
                <a:gd name="T19" fmla="*/ 172 h 762"/>
                <a:gd name="T20" fmla="*/ 496 w 644"/>
                <a:gd name="T21" fmla="*/ 282 h 762"/>
                <a:gd name="T22" fmla="*/ 480 w 644"/>
                <a:gd name="T23" fmla="*/ 344 h 762"/>
                <a:gd name="T24" fmla="*/ 404 w 644"/>
                <a:gd name="T25" fmla="*/ 426 h 762"/>
                <a:gd name="T26" fmla="*/ 318 w 644"/>
                <a:gd name="T27" fmla="*/ 510 h 762"/>
                <a:gd name="T28" fmla="*/ 270 w 644"/>
                <a:gd name="T29" fmla="*/ 589 h 762"/>
                <a:gd name="T30" fmla="*/ 249 w 644"/>
                <a:gd name="T31" fmla="*/ 713 h 762"/>
                <a:gd name="T32" fmla="*/ 250 w 644"/>
                <a:gd name="T33" fmla="*/ 749 h 762"/>
                <a:gd name="T34" fmla="*/ 250 w 644"/>
                <a:gd name="T35" fmla="*/ 762 h 762"/>
                <a:gd name="T36" fmla="*/ 390 w 644"/>
                <a:gd name="T37" fmla="*/ 762 h 762"/>
                <a:gd name="T38" fmla="*/ 390 w 644"/>
                <a:gd name="T39" fmla="*/ 749 h 762"/>
                <a:gd name="T40" fmla="*/ 399 w 644"/>
                <a:gd name="T41" fmla="*/ 651 h 762"/>
                <a:gd name="T42" fmla="*/ 423 w 644"/>
                <a:gd name="T43" fmla="*/ 600 h 762"/>
                <a:gd name="T44" fmla="*/ 496 w 644"/>
                <a:gd name="T45" fmla="*/ 527 h 762"/>
                <a:gd name="T46" fmla="*/ 613 w 644"/>
                <a:gd name="T47" fmla="*/ 396 h 762"/>
                <a:gd name="T48" fmla="*/ 644 w 644"/>
                <a:gd name="T49" fmla="*/ 274 h 762"/>
                <a:gd name="T50" fmla="*/ 557 w 644"/>
                <a:gd name="T51" fmla="*/ 8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4" h="762">
                  <a:moveTo>
                    <a:pt x="557" y="80"/>
                  </a:moveTo>
                  <a:cubicBezTo>
                    <a:pt x="499" y="27"/>
                    <a:pt x="420" y="0"/>
                    <a:pt x="324" y="0"/>
                  </a:cubicBezTo>
                  <a:cubicBezTo>
                    <a:pt x="233" y="0"/>
                    <a:pt x="159" y="25"/>
                    <a:pt x="103" y="74"/>
                  </a:cubicBezTo>
                  <a:cubicBezTo>
                    <a:pt x="47" y="124"/>
                    <a:pt x="13" y="195"/>
                    <a:pt x="1" y="287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9" y="305"/>
                    <a:pt x="149" y="305"/>
                    <a:pt x="149" y="305"/>
                  </a:cubicBezTo>
                  <a:cubicBezTo>
                    <a:pt x="159" y="242"/>
                    <a:pt x="180" y="196"/>
                    <a:pt x="211" y="167"/>
                  </a:cubicBezTo>
                  <a:cubicBezTo>
                    <a:pt x="242" y="138"/>
                    <a:pt x="279" y="124"/>
                    <a:pt x="326" y="124"/>
                  </a:cubicBezTo>
                  <a:cubicBezTo>
                    <a:pt x="374" y="124"/>
                    <a:pt x="414" y="139"/>
                    <a:pt x="447" y="172"/>
                  </a:cubicBezTo>
                  <a:cubicBezTo>
                    <a:pt x="480" y="204"/>
                    <a:pt x="496" y="240"/>
                    <a:pt x="496" y="282"/>
                  </a:cubicBezTo>
                  <a:cubicBezTo>
                    <a:pt x="496" y="304"/>
                    <a:pt x="491" y="325"/>
                    <a:pt x="480" y="344"/>
                  </a:cubicBezTo>
                  <a:cubicBezTo>
                    <a:pt x="469" y="364"/>
                    <a:pt x="443" y="392"/>
                    <a:pt x="404" y="426"/>
                  </a:cubicBezTo>
                  <a:cubicBezTo>
                    <a:pt x="363" y="462"/>
                    <a:pt x="334" y="490"/>
                    <a:pt x="318" y="510"/>
                  </a:cubicBezTo>
                  <a:cubicBezTo>
                    <a:pt x="296" y="536"/>
                    <a:pt x="280" y="563"/>
                    <a:pt x="270" y="589"/>
                  </a:cubicBezTo>
                  <a:cubicBezTo>
                    <a:pt x="256" y="624"/>
                    <a:pt x="249" y="666"/>
                    <a:pt x="249" y="713"/>
                  </a:cubicBezTo>
                  <a:cubicBezTo>
                    <a:pt x="249" y="721"/>
                    <a:pt x="249" y="733"/>
                    <a:pt x="250" y="749"/>
                  </a:cubicBezTo>
                  <a:cubicBezTo>
                    <a:pt x="250" y="762"/>
                    <a:pt x="250" y="762"/>
                    <a:pt x="250" y="762"/>
                  </a:cubicBezTo>
                  <a:cubicBezTo>
                    <a:pt x="390" y="762"/>
                    <a:pt x="390" y="762"/>
                    <a:pt x="390" y="762"/>
                  </a:cubicBezTo>
                  <a:cubicBezTo>
                    <a:pt x="390" y="749"/>
                    <a:pt x="390" y="749"/>
                    <a:pt x="390" y="749"/>
                  </a:cubicBezTo>
                  <a:cubicBezTo>
                    <a:pt x="391" y="703"/>
                    <a:pt x="394" y="670"/>
                    <a:pt x="399" y="651"/>
                  </a:cubicBezTo>
                  <a:cubicBezTo>
                    <a:pt x="404" y="632"/>
                    <a:pt x="412" y="615"/>
                    <a:pt x="423" y="600"/>
                  </a:cubicBezTo>
                  <a:cubicBezTo>
                    <a:pt x="434" y="585"/>
                    <a:pt x="459" y="560"/>
                    <a:pt x="496" y="527"/>
                  </a:cubicBezTo>
                  <a:cubicBezTo>
                    <a:pt x="554" y="476"/>
                    <a:pt x="593" y="433"/>
                    <a:pt x="613" y="396"/>
                  </a:cubicBezTo>
                  <a:cubicBezTo>
                    <a:pt x="634" y="359"/>
                    <a:pt x="644" y="318"/>
                    <a:pt x="644" y="274"/>
                  </a:cubicBezTo>
                  <a:cubicBezTo>
                    <a:pt x="644" y="198"/>
                    <a:pt x="615" y="133"/>
                    <a:pt x="557" y="80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4995863" y="4989513"/>
              <a:ext cx="554038" cy="555625"/>
            </a:xfrm>
            <a:prstGeom prst="rect">
              <a:avLst/>
            </a:prstGeom>
            <a:grpFill/>
            <a:ln w="12700" cap="flat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096000" y="2927872"/>
            <a:ext cx="620362" cy="954588"/>
            <a:chOff x="4060825" y="1827213"/>
            <a:chExt cx="2416175" cy="3717925"/>
          </a:xfrm>
          <a:solidFill>
            <a:srgbClr val="FB9E21"/>
          </a:solidFill>
          <a:effectLst/>
        </p:grpSpPr>
        <p:sp>
          <p:nvSpPr>
            <p:cNvPr id="37" name="Freeform 6"/>
            <p:cNvSpPr>
              <a:spLocks/>
            </p:cNvSpPr>
            <p:nvPr/>
          </p:nvSpPr>
          <p:spPr bwMode="auto">
            <a:xfrm>
              <a:off x="4060825" y="1827213"/>
              <a:ext cx="2416175" cy="2859088"/>
            </a:xfrm>
            <a:custGeom>
              <a:avLst/>
              <a:gdLst>
                <a:gd name="T0" fmla="*/ 557 w 644"/>
                <a:gd name="T1" fmla="*/ 80 h 762"/>
                <a:gd name="T2" fmla="*/ 324 w 644"/>
                <a:gd name="T3" fmla="*/ 0 h 762"/>
                <a:gd name="T4" fmla="*/ 103 w 644"/>
                <a:gd name="T5" fmla="*/ 74 h 762"/>
                <a:gd name="T6" fmla="*/ 1 w 644"/>
                <a:gd name="T7" fmla="*/ 287 h 762"/>
                <a:gd name="T8" fmla="*/ 0 w 644"/>
                <a:gd name="T9" fmla="*/ 318 h 762"/>
                <a:gd name="T10" fmla="*/ 147 w 644"/>
                <a:gd name="T11" fmla="*/ 318 h 762"/>
                <a:gd name="T12" fmla="*/ 149 w 644"/>
                <a:gd name="T13" fmla="*/ 305 h 762"/>
                <a:gd name="T14" fmla="*/ 211 w 644"/>
                <a:gd name="T15" fmla="*/ 167 h 762"/>
                <a:gd name="T16" fmla="*/ 326 w 644"/>
                <a:gd name="T17" fmla="*/ 124 h 762"/>
                <a:gd name="T18" fmla="*/ 447 w 644"/>
                <a:gd name="T19" fmla="*/ 172 h 762"/>
                <a:gd name="T20" fmla="*/ 496 w 644"/>
                <a:gd name="T21" fmla="*/ 282 h 762"/>
                <a:gd name="T22" fmla="*/ 480 w 644"/>
                <a:gd name="T23" fmla="*/ 344 h 762"/>
                <a:gd name="T24" fmla="*/ 404 w 644"/>
                <a:gd name="T25" fmla="*/ 426 h 762"/>
                <a:gd name="T26" fmla="*/ 318 w 644"/>
                <a:gd name="T27" fmla="*/ 510 h 762"/>
                <a:gd name="T28" fmla="*/ 270 w 644"/>
                <a:gd name="T29" fmla="*/ 589 h 762"/>
                <a:gd name="T30" fmla="*/ 249 w 644"/>
                <a:gd name="T31" fmla="*/ 713 h 762"/>
                <a:gd name="T32" fmla="*/ 250 w 644"/>
                <a:gd name="T33" fmla="*/ 749 h 762"/>
                <a:gd name="T34" fmla="*/ 250 w 644"/>
                <a:gd name="T35" fmla="*/ 762 h 762"/>
                <a:gd name="T36" fmla="*/ 390 w 644"/>
                <a:gd name="T37" fmla="*/ 762 h 762"/>
                <a:gd name="T38" fmla="*/ 390 w 644"/>
                <a:gd name="T39" fmla="*/ 749 h 762"/>
                <a:gd name="T40" fmla="*/ 399 w 644"/>
                <a:gd name="T41" fmla="*/ 651 h 762"/>
                <a:gd name="T42" fmla="*/ 423 w 644"/>
                <a:gd name="T43" fmla="*/ 600 h 762"/>
                <a:gd name="T44" fmla="*/ 496 w 644"/>
                <a:gd name="T45" fmla="*/ 527 h 762"/>
                <a:gd name="T46" fmla="*/ 613 w 644"/>
                <a:gd name="T47" fmla="*/ 396 h 762"/>
                <a:gd name="T48" fmla="*/ 644 w 644"/>
                <a:gd name="T49" fmla="*/ 274 h 762"/>
                <a:gd name="T50" fmla="*/ 557 w 644"/>
                <a:gd name="T51" fmla="*/ 8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4" h="762">
                  <a:moveTo>
                    <a:pt x="557" y="80"/>
                  </a:moveTo>
                  <a:cubicBezTo>
                    <a:pt x="499" y="27"/>
                    <a:pt x="420" y="0"/>
                    <a:pt x="324" y="0"/>
                  </a:cubicBezTo>
                  <a:cubicBezTo>
                    <a:pt x="233" y="0"/>
                    <a:pt x="159" y="25"/>
                    <a:pt x="103" y="74"/>
                  </a:cubicBezTo>
                  <a:cubicBezTo>
                    <a:pt x="47" y="124"/>
                    <a:pt x="13" y="195"/>
                    <a:pt x="1" y="287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9" y="305"/>
                    <a:pt x="149" y="305"/>
                    <a:pt x="149" y="305"/>
                  </a:cubicBezTo>
                  <a:cubicBezTo>
                    <a:pt x="159" y="242"/>
                    <a:pt x="180" y="196"/>
                    <a:pt x="211" y="167"/>
                  </a:cubicBezTo>
                  <a:cubicBezTo>
                    <a:pt x="242" y="138"/>
                    <a:pt x="279" y="124"/>
                    <a:pt x="326" y="124"/>
                  </a:cubicBezTo>
                  <a:cubicBezTo>
                    <a:pt x="374" y="124"/>
                    <a:pt x="414" y="139"/>
                    <a:pt x="447" y="172"/>
                  </a:cubicBezTo>
                  <a:cubicBezTo>
                    <a:pt x="480" y="204"/>
                    <a:pt x="496" y="240"/>
                    <a:pt x="496" y="282"/>
                  </a:cubicBezTo>
                  <a:cubicBezTo>
                    <a:pt x="496" y="304"/>
                    <a:pt x="491" y="325"/>
                    <a:pt x="480" y="344"/>
                  </a:cubicBezTo>
                  <a:cubicBezTo>
                    <a:pt x="469" y="364"/>
                    <a:pt x="443" y="392"/>
                    <a:pt x="404" y="426"/>
                  </a:cubicBezTo>
                  <a:cubicBezTo>
                    <a:pt x="363" y="462"/>
                    <a:pt x="334" y="490"/>
                    <a:pt x="318" y="510"/>
                  </a:cubicBezTo>
                  <a:cubicBezTo>
                    <a:pt x="296" y="536"/>
                    <a:pt x="280" y="563"/>
                    <a:pt x="270" y="589"/>
                  </a:cubicBezTo>
                  <a:cubicBezTo>
                    <a:pt x="256" y="624"/>
                    <a:pt x="249" y="666"/>
                    <a:pt x="249" y="713"/>
                  </a:cubicBezTo>
                  <a:cubicBezTo>
                    <a:pt x="249" y="721"/>
                    <a:pt x="249" y="733"/>
                    <a:pt x="250" y="749"/>
                  </a:cubicBezTo>
                  <a:cubicBezTo>
                    <a:pt x="250" y="762"/>
                    <a:pt x="250" y="762"/>
                    <a:pt x="250" y="762"/>
                  </a:cubicBezTo>
                  <a:cubicBezTo>
                    <a:pt x="390" y="762"/>
                    <a:pt x="390" y="762"/>
                    <a:pt x="390" y="762"/>
                  </a:cubicBezTo>
                  <a:cubicBezTo>
                    <a:pt x="390" y="749"/>
                    <a:pt x="390" y="749"/>
                    <a:pt x="390" y="749"/>
                  </a:cubicBezTo>
                  <a:cubicBezTo>
                    <a:pt x="391" y="703"/>
                    <a:pt x="394" y="670"/>
                    <a:pt x="399" y="651"/>
                  </a:cubicBezTo>
                  <a:cubicBezTo>
                    <a:pt x="404" y="632"/>
                    <a:pt x="412" y="615"/>
                    <a:pt x="423" y="600"/>
                  </a:cubicBezTo>
                  <a:cubicBezTo>
                    <a:pt x="434" y="585"/>
                    <a:pt x="459" y="560"/>
                    <a:pt x="496" y="527"/>
                  </a:cubicBezTo>
                  <a:cubicBezTo>
                    <a:pt x="554" y="476"/>
                    <a:pt x="593" y="433"/>
                    <a:pt x="613" y="396"/>
                  </a:cubicBezTo>
                  <a:cubicBezTo>
                    <a:pt x="634" y="359"/>
                    <a:pt x="644" y="318"/>
                    <a:pt x="644" y="274"/>
                  </a:cubicBezTo>
                  <a:cubicBezTo>
                    <a:pt x="644" y="198"/>
                    <a:pt x="615" y="133"/>
                    <a:pt x="557" y="8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7"/>
            <p:cNvSpPr>
              <a:spLocks noChangeArrowheads="1"/>
            </p:cNvSpPr>
            <p:nvPr/>
          </p:nvSpPr>
          <p:spPr bwMode="auto">
            <a:xfrm>
              <a:off x="4995863" y="4989513"/>
              <a:ext cx="554038" cy="5556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>
          <a:xfrm>
            <a:off x="1219201" y="4461720"/>
            <a:ext cx="43529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219201" y="2556720"/>
            <a:ext cx="43529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F90AEF-E27C-462C-B248-656915E5729D}"/>
              </a:ext>
            </a:extLst>
          </p:cNvPr>
          <p:cNvSpPr txBox="1"/>
          <p:nvPr/>
        </p:nvSpPr>
        <p:spPr>
          <a:xfrm>
            <a:off x="355600" y="6627168"/>
            <a:ext cx="11897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©Cathy Sikorski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229B5C-8326-D621-9687-AD97E78A2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72" y="4398068"/>
            <a:ext cx="3966109" cy="2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C1DD4-D37E-7A79-4FC5-6594BDA8A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2414C24-54E5-A532-521E-457DF8A97854}"/>
              </a:ext>
            </a:extLst>
          </p:cNvPr>
          <p:cNvSpPr txBox="1"/>
          <p:nvPr/>
        </p:nvSpPr>
        <p:spPr>
          <a:xfrm>
            <a:off x="3818869" y="1966662"/>
            <a:ext cx="464088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Cathy Sikorski, ESQ.</a:t>
            </a:r>
          </a:p>
          <a:p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www.cathysikorski.com</a:t>
            </a:r>
          </a:p>
          <a:p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cathy.sikorski@gmail.com</a:t>
            </a:r>
            <a:endParaRPr lang="en-US" sz="32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sz="3200" b="1" dirty="0"/>
              <a:t>610.733.9939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A1810DB7-22FA-0571-CBEF-A0EB14F5FCFF}"/>
              </a:ext>
            </a:extLst>
          </p:cNvPr>
          <p:cNvSpPr txBox="1">
            <a:spLocks/>
          </p:cNvSpPr>
          <p:nvPr/>
        </p:nvSpPr>
        <p:spPr>
          <a:xfrm>
            <a:off x="495223" y="3214786"/>
            <a:ext cx="7735733" cy="1942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7FAE86-F98E-8384-EBC8-C1603BB56B17}"/>
              </a:ext>
            </a:extLst>
          </p:cNvPr>
          <p:cNvSpPr txBox="1"/>
          <p:nvPr/>
        </p:nvSpPr>
        <p:spPr>
          <a:xfrm>
            <a:off x="2979271" y="-105046"/>
            <a:ext cx="80361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Thanks for Joining Us!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3E444-F461-CD0E-3C37-79540143AD1D}"/>
              </a:ext>
            </a:extLst>
          </p:cNvPr>
          <p:cNvSpPr txBox="1"/>
          <p:nvPr/>
        </p:nvSpPr>
        <p:spPr>
          <a:xfrm>
            <a:off x="495223" y="6604000"/>
            <a:ext cx="11897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©Cathy Sikorski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8FB0A7-2BB5-20CA-386F-68687956F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55" y="733769"/>
            <a:ext cx="3732938" cy="5599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A2CC35-D3E7-BFA9-93D8-6063DB06B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769"/>
            <a:ext cx="3732247" cy="55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25173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WE ARE ALL GOING TO EXPERIENCE CARE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65214" y="2690191"/>
            <a:ext cx="7495690" cy="32915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endParaRPr dirty="0"/>
          </a:p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45710E-41D0-4786-BC75-1E479F6F4797}"/>
              </a:ext>
            </a:extLst>
          </p:cNvPr>
          <p:cNvSpPr txBox="1"/>
          <p:nvPr/>
        </p:nvSpPr>
        <p:spPr>
          <a:xfrm>
            <a:off x="2224919" y="1553996"/>
            <a:ext cx="915428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Someone turning age 65 today has </a:t>
            </a:r>
            <a:r>
              <a:rPr lang="en-US" sz="3200">
                <a:solidFill>
                  <a:srgbClr val="000000"/>
                </a:solidFill>
                <a:latin typeface="Open Sans" panose="020B0606030504020204" pitchFamily="34" charset="0"/>
              </a:rPr>
              <a:t>more than a</a:t>
            </a:r>
            <a:r>
              <a:rPr lang="en-US" sz="32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60%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chance of needing some type of </a:t>
            </a:r>
            <a:r>
              <a:rPr lang="en-US" sz="3200" b="0" i="0" u="sng" dirty="0">
                <a:solidFill>
                  <a:srgbClr val="3E5299"/>
                </a:solidFill>
                <a:effectLst/>
                <a:latin typeface="Open Sans" panose="020B0606030504020204" pitchFamily="34" charset="0"/>
                <a:hlinkClick r:id="rId2"/>
              </a:rPr>
              <a:t>long-term care services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and supports in their remaining years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Women need care longer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(3.7 years) than men (2.2 years)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One-third of today's 65 year-olds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may never need long-term care support, but 20 percent will need it for longer than 5 years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A5DC6-E727-4758-96D9-08F1358EB253}"/>
              </a:ext>
            </a:extLst>
          </p:cNvPr>
          <p:cNvSpPr txBox="1"/>
          <p:nvPr/>
        </p:nvSpPr>
        <p:spPr>
          <a:xfrm>
            <a:off x="217924" y="6253144"/>
            <a:ext cx="11897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©Cathy Sikorski 2021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080DDB-6C93-42B1-AAB8-FC54667D497F}"/>
              </a:ext>
            </a:extLst>
          </p:cNvPr>
          <p:cNvSpPr txBox="1"/>
          <p:nvPr/>
        </p:nvSpPr>
        <p:spPr>
          <a:xfrm>
            <a:off x="1627632" y="6275379"/>
            <a:ext cx="137342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6"/>
                </a:solidFill>
              </a:rPr>
              <a:t>https://acl.gov/ltc/basic-needs/how-much-care-will-you-need#:~:text=Someone%20turning%20age%2065%20today,for%20longer%20than%205%20years</a:t>
            </a:r>
          </a:p>
        </p:txBody>
      </p:sp>
    </p:spTree>
    <p:extLst>
      <p:ext uri="{BB962C8B-B14F-4D97-AF65-F5344CB8AC3E}">
        <p14:creationId xmlns:p14="http://schemas.microsoft.com/office/powerpoint/2010/main" val="30112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EBF550-D4F1-1BD7-F1AA-CE0B8568D93D}"/>
              </a:ext>
            </a:extLst>
          </p:cNvPr>
          <p:cNvSpPr txBox="1"/>
          <p:nvPr/>
        </p:nvSpPr>
        <p:spPr>
          <a:xfrm>
            <a:off x="538480" y="1300480"/>
            <a:ext cx="1023112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Disconnect Between Financial Professionals and Clients on Long-Term Care Planning:</a:t>
            </a:r>
          </a:p>
          <a:p>
            <a:pPr marL="0" marR="0">
              <a:buNone/>
            </a:pP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Approximately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60% of retirement investors (aka: our clients)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believe they might need services such as independent living, assisted living, or skilled nursing in the future. However, only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34% of financial professionals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estimate that their clients aged 45 and above anticipate needing such care.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buSzPts val="1000"/>
              <a:tabLst>
                <a:tab pos="45720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While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90% of financial professionals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report having discussions with clients about steps to take in case of cognitive decline, only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27% of clients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recall their financial advisors initiating such conversations.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8F05D5-1CD5-E49E-C35F-3E51412A3C9C}"/>
              </a:ext>
            </a:extLst>
          </p:cNvPr>
          <p:cNvSpPr txBox="1"/>
          <p:nvPr/>
        </p:nvSpPr>
        <p:spPr>
          <a:xfrm>
            <a:off x="2611120" y="284817"/>
            <a:ext cx="67851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1"/>
                </a:solidFill>
              </a:rPr>
              <a:t>THE STATS DON’T LIE</a:t>
            </a:r>
          </a:p>
        </p:txBody>
      </p:sp>
    </p:spTree>
    <p:extLst>
      <p:ext uri="{BB962C8B-B14F-4D97-AF65-F5344CB8AC3E}">
        <p14:creationId xmlns:p14="http://schemas.microsoft.com/office/powerpoint/2010/main" val="332427446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6678" y="0"/>
            <a:ext cx="9144000" cy="6858000"/>
          </a:xfrm>
          <a:prstGeom prst="rect">
            <a:avLst/>
          </a:prstGeom>
        </p:spPr>
      </p:pic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1951653" y="1676400"/>
            <a:ext cx="4876800" cy="11914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WHAT IS BEHIND DOOR NUMBER 1? 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algn="l"/>
            <a:endParaRPr lang="ru-RU" sz="35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>
          <a:xfrm>
            <a:off x="2215264" y="3124201"/>
            <a:ext cx="3880736" cy="10461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8400" dirty="0">
              <a:solidFill>
                <a:srgbClr val="730E00">
                  <a:lumMod val="60000"/>
                  <a:lumOff val="40000"/>
                </a:srgbClr>
              </a:solidFill>
              <a:latin typeface="Calibri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ru-RU" sz="28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0" indent="0" algn="ctr">
              <a:buNone/>
            </a:pPr>
            <a:endParaRPr lang="ru-RU" sz="26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F1A74-F17C-46DF-A831-4804FED5B07E}"/>
              </a:ext>
            </a:extLst>
          </p:cNvPr>
          <p:cNvSpPr txBox="1"/>
          <p:nvPr/>
        </p:nvSpPr>
        <p:spPr>
          <a:xfrm>
            <a:off x="154689" y="6512560"/>
            <a:ext cx="13319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©Cathy Sikorski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85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>
          <a:extLst>
            <a:ext uri="{FF2B5EF4-FFF2-40B4-BE49-F238E27FC236}">
              <a16:creationId xmlns:a16="http://schemas.microsoft.com/office/drawing/2014/main" id="{AF23F0C0-EB37-1408-EF7B-FC768A87F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>
            <a:extLst>
              <a:ext uri="{FF2B5EF4-FFF2-40B4-BE49-F238E27FC236}">
                <a16:creationId xmlns:a16="http://schemas.microsoft.com/office/drawing/2014/main" id="{5CB5B88A-5E3F-DDD1-E485-96072137F507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300298" y="982400"/>
            <a:ext cx="9068537" cy="123818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4267" dirty="0"/>
              <a:t> THE KEY TO OUR MUTUAL WORK</a:t>
            </a:r>
            <a:endParaRPr sz="4267" dirty="0"/>
          </a:p>
        </p:txBody>
      </p:sp>
      <p:sp>
        <p:nvSpPr>
          <p:cNvPr id="112" name="Google Shape;112;p20">
            <a:extLst>
              <a:ext uri="{FF2B5EF4-FFF2-40B4-BE49-F238E27FC236}">
                <a16:creationId xmlns:a16="http://schemas.microsoft.com/office/drawing/2014/main" id="{C9B1B250-80BA-03A5-249C-9F9D207D9BF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63927" y="4439877"/>
            <a:ext cx="8007329" cy="94747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Bef>
                <a:spcPts val="800"/>
              </a:spcBef>
              <a:buNone/>
            </a:pPr>
            <a:r>
              <a:rPr lang="en" sz="6600" b="1" i="1" dirty="0">
                <a:solidFill>
                  <a:schemeClr val="accent1"/>
                </a:solidFill>
              </a:rPr>
              <a:t>PLANNING FOR OUR CLIENTS: 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" sz="2400" i="1" dirty="0">
                <a:solidFill>
                  <a:srgbClr val="666666"/>
                </a:solidFill>
              </a:rPr>
              <a:t>            </a:t>
            </a:r>
          </a:p>
          <a:p>
            <a:pPr marL="0" indent="0">
              <a:spcBef>
                <a:spcPts val="800"/>
              </a:spcBef>
              <a:buNone/>
            </a:pPr>
            <a:endParaRPr sz="2400" i="1" dirty="0">
              <a:solidFill>
                <a:srgbClr val="666666"/>
              </a:solidFill>
            </a:endParaRPr>
          </a:p>
        </p:txBody>
      </p:sp>
      <p:sp>
        <p:nvSpPr>
          <p:cNvPr id="117" name="Google Shape;117;p20">
            <a:extLst>
              <a:ext uri="{FF2B5EF4-FFF2-40B4-BE49-F238E27FC236}">
                <a16:creationId xmlns:a16="http://schemas.microsoft.com/office/drawing/2014/main" id="{D663B7BE-14BE-3F23-0755-B90368C1BE0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EFAAC8-6621-73C1-7A6C-4977D63DE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37" y="2550038"/>
            <a:ext cx="3758716" cy="21142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EF714D-F590-C1AC-1E46-D9CBA039705B}"/>
              </a:ext>
            </a:extLst>
          </p:cNvPr>
          <p:cNvSpPr/>
          <p:nvPr/>
        </p:nvSpPr>
        <p:spPr>
          <a:xfrm>
            <a:off x="3113430" y="259369"/>
            <a:ext cx="57695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BIG WHY?</a:t>
            </a:r>
          </a:p>
        </p:txBody>
      </p:sp>
    </p:spTree>
    <p:extLst>
      <p:ext uri="{BB962C8B-B14F-4D97-AF65-F5344CB8AC3E}">
        <p14:creationId xmlns:p14="http://schemas.microsoft.com/office/powerpoint/2010/main" val="3368142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7F578-AE15-4AD4-ACC9-FB3411EB7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Clear the Air of Misconceptions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AE91EB-7928-4CEC-B603-86AD47085D8D}"/>
              </a:ext>
            </a:extLst>
          </p:cNvPr>
          <p:cNvSpPr txBox="1"/>
          <p:nvPr/>
        </p:nvSpPr>
        <p:spPr>
          <a:xfrm>
            <a:off x="3247171" y="2508076"/>
            <a:ext cx="52480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alibri"/>
              </a:rPr>
              <a:t>I don’t need this, it’s too 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alibri"/>
              </a:rPr>
              <a:t>I’m going to die instead of need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alibri"/>
              </a:rPr>
              <a:t>My spouse/partner will take care of 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alibri"/>
              </a:rPr>
              <a:t>All my beneficiaries are set they will get my money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A3EF6-BCA0-4CAE-BDC8-6AD5F069BC8F}"/>
              </a:ext>
            </a:extLst>
          </p:cNvPr>
          <p:cNvSpPr txBox="1"/>
          <p:nvPr/>
        </p:nvSpPr>
        <p:spPr>
          <a:xfrm>
            <a:off x="2226052" y="1487602"/>
            <a:ext cx="84049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Calibri"/>
              </a:rPr>
              <a:t>What your client’s are thinking while your talking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577A88-B0AE-4DC3-9951-8CF8C30FCA11}"/>
              </a:ext>
            </a:extLst>
          </p:cNvPr>
          <p:cNvSpPr txBox="1"/>
          <p:nvPr/>
        </p:nvSpPr>
        <p:spPr>
          <a:xfrm>
            <a:off x="274320" y="6627168"/>
            <a:ext cx="11897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©Cathy Sikorski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94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B7A969-572A-EFD9-7191-9C4D12DEA314}"/>
              </a:ext>
            </a:extLst>
          </p:cNvPr>
          <p:cNvSpPr txBox="1"/>
          <p:nvPr/>
        </p:nvSpPr>
        <p:spPr>
          <a:xfrm>
            <a:off x="1453414" y="1298544"/>
            <a:ext cx="5027274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" sz="3200" b="1" dirty="0">
                <a:solidFill>
                  <a:srgbClr val="666666"/>
                </a:solidFill>
              </a:rPr>
              <a:t>COST OF CARE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" sz="3200" b="1" dirty="0">
                <a:solidFill>
                  <a:srgbClr val="666666"/>
                </a:solidFill>
              </a:rPr>
              <a:t>LEGAL DOCS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" sz="3200" b="1" dirty="0">
                <a:solidFill>
                  <a:srgbClr val="666666"/>
                </a:solidFill>
              </a:rPr>
              <a:t>FUNERAL EXPENSES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" sz="3200" b="1" dirty="0">
                <a:solidFill>
                  <a:srgbClr val="666666"/>
                </a:solidFill>
              </a:rPr>
              <a:t>LONG-DISTANCE CARING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" sz="3200" b="1" dirty="0">
                <a:solidFill>
                  <a:srgbClr val="666666"/>
                </a:solidFill>
              </a:rPr>
              <a:t>HOME CARE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" sz="3200" b="1" dirty="0">
                <a:solidFill>
                  <a:srgbClr val="666666"/>
                </a:solidFill>
              </a:rPr>
              <a:t>HOSPICE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" sz="3200" b="1" dirty="0">
                <a:solidFill>
                  <a:srgbClr val="666666"/>
                </a:solidFill>
              </a:rPr>
              <a:t>SKILLED NURSING FACILITY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4DB187-C4FC-3CFF-3503-19975548CDF1}"/>
              </a:ext>
            </a:extLst>
          </p:cNvPr>
          <p:cNvSpPr txBox="1"/>
          <p:nvPr/>
        </p:nvSpPr>
        <p:spPr>
          <a:xfrm>
            <a:off x="6812400" y="1106905"/>
            <a:ext cx="501624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MEDICAID PLANNING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LONG-TERM CARE INSURANCE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LIFE INSURANCE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FINANCIAL ADVICE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TAX EXPERTISE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CAREGIVING AND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6582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Custom 36">
      <a:dk1>
        <a:sysClr val="windowText" lastClr="000000"/>
      </a:dk1>
      <a:lt1>
        <a:sysClr val="window" lastClr="FFFFFF"/>
      </a:lt1>
      <a:dk2>
        <a:srgbClr val="0070C0"/>
      </a:dk2>
      <a:lt2>
        <a:srgbClr val="DEDEE0"/>
      </a:lt2>
      <a:accent1>
        <a:srgbClr val="FF0000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74457</TotalTime>
  <Words>992</Words>
  <Application>Microsoft Office PowerPoint</Application>
  <PresentationFormat>Widescreen</PresentationFormat>
  <Paragraphs>216</Paragraphs>
  <Slides>31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Open Sans</vt:lpstr>
      <vt:lpstr>Segoe Print</vt:lpstr>
      <vt:lpstr>Segoe UI Emoji</vt:lpstr>
      <vt:lpstr>Symbol</vt:lpstr>
      <vt:lpstr>Times New Roman</vt:lpstr>
      <vt:lpstr>Wingdings</vt:lpstr>
      <vt:lpstr>1_Office Theme</vt:lpstr>
      <vt:lpstr>PowerPoint Presentation</vt:lpstr>
      <vt:lpstr>WHY DO WE NEED TO COLLABORATE?  </vt:lpstr>
      <vt:lpstr>WHAT UNITES EVERYONE IN THE ROOM?</vt:lpstr>
      <vt:lpstr>WE ARE ALL GOING TO EXPERIENCE CARE</vt:lpstr>
      <vt:lpstr>PowerPoint Presentation</vt:lpstr>
      <vt:lpstr>PowerPoint Presentation</vt:lpstr>
      <vt:lpstr> THE KEY TO OUR MUTUAL WORK</vt:lpstr>
      <vt:lpstr>Clear the Air of Misconceptions </vt:lpstr>
      <vt:lpstr>PowerPoint Presentation</vt:lpstr>
      <vt:lpstr>BINGO!</vt:lpstr>
      <vt:lpstr>WHAT NEEDS TO BE IN THE PLAN? </vt:lpstr>
      <vt:lpstr>PowerPoint Presentation</vt:lpstr>
      <vt:lpstr>WHY DON’T WE COLLABORATE?</vt:lpstr>
      <vt:lpstr>PowerPoint Presentation</vt:lpstr>
      <vt:lpstr>PowerPoint Presentation</vt:lpstr>
      <vt:lpstr>WHY DON’T OUR CLIENTS WANT US TO COOPERATE WITH OTHER EXPERTS?</vt:lpstr>
      <vt:lpstr>THE CONVERSATION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💡 Why Collaboration Is So Valuable (According to the Research) </vt:lpstr>
      <vt:lpstr>PowerPoint Presentation</vt:lpstr>
      <vt:lpstr>What would happen if we did plan together?</vt:lpstr>
      <vt:lpstr>STAY CONNECTED POST WORKSHOP!</vt:lpstr>
      <vt:lpstr>MAKE THE CALL/TAKE THE CALL!</vt:lpstr>
      <vt:lpstr>PowerPoint Presentation</vt:lpstr>
      <vt:lpstr>PowerPoint Presentation</vt:lpstr>
      <vt:lpstr>Do you have any 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REALLY NEEDS LONG-TERM CARE INSURANCE?</dc:title>
  <dc:creator>Cathy Sikorski</dc:creator>
  <cp:lastModifiedBy>Cathy Sikorski</cp:lastModifiedBy>
  <cp:revision>172</cp:revision>
  <dcterms:created xsi:type="dcterms:W3CDTF">2021-07-19T17:39:31Z</dcterms:created>
  <dcterms:modified xsi:type="dcterms:W3CDTF">2025-04-11T14:49:33Z</dcterms:modified>
</cp:coreProperties>
</file>