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6" r:id="rId3"/>
    <p:sldId id="302" r:id="rId4"/>
    <p:sldId id="297" r:id="rId5"/>
    <p:sldId id="293" r:id="rId6"/>
    <p:sldId id="295" r:id="rId7"/>
    <p:sldId id="303" r:id="rId8"/>
    <p:sldId id="261" r:id="rId9"/>
    <p:sldId id="262" r:id="rId10"/>
    <p:sldId id="268" r:id="rId11"/>
    <p:sldId id="269" r:id="rId12"/>
    <p:sldId id="267" r:id="rId13"/>
    <p:sldId id="263" r:id="rId14"/>
    <p:sldId id="264" r:id="rId15"/>
    <p:sldId id="270" r:id="rId16"/>
    <p:sldId id="272" r:id="rId17"/>
    <p:sldId id="271" r:id="rId18"/>
    <p:sldId id="273" r:id="rId19"/>
    <p:sldId id="274" r:id="rId20"/>
    <p:sldId id="275" r:id="rId21"/>
    <p:sldId id="277" r:id="rId22"/>
    <p:sldId id="278" r:id="rId23"/>
    <p:sldId id="279" r:id="rId24"/>
    <p:sldId id="280" r:id="rId25"/>
    <p:sldId id="284" r:id="rId26"/>
    <p:sldId id="300" r:id="rId27"/>
    <p:sldId id="299" r:id="rId28"/>
    <p:sldId id="301" r:id="rId29"/>
    <p:sldId id="286" r:id="rId30"/>
    <p:sldId id="285" r:id="rId31"/>
    <p:sldId id="287" r:id="rId32"/>
    <p:sldId id="288" r:id="rId33"/>
    <p:sldId id="289" r:id="rId34"/>
    <p:sldId id="290" r:id="rId35"/>
    <p:sldId id="291" r:id="rId36"/>
    <p:sldId id="292" r:id="rId37"/>
    <p:sldId id="29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712" autoAdjust="0"/>
  </p:normalViewPr>
  <p:slideViewPr>
    <p:cSldViewPr snapToGrid="0">
      <p:cViewPr varScale="1">
        <p:scale>
          <a:sx n="89" d="100"/>
          <a:sy n="89" d="100"/>
        </p:scale>
        <p:origin x="-126"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5139EE-7062-40C0-8D6F-2EB2AA51A0A5}"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ECF2E-9D71-4940-BD81-A87CD67A0AF2}" type="slidenum">
              <a:rPr lang="en-US" smtClean="0"/>
              <a:t>‹#›</a:t>
            </a:fld>
            <a:endParaRPr lang="en-US"/>
          </a:p>
        </p:txBody>
      </p:sp>
    </p:spTree>
    <p:extLst>
      <p:ext uri="{BB962C8B-B14F-4D97-AF65-F5344CB8AC3E}">
        <p14:creationId xmlns:p14="http://schemas.microsoft.com/office/powerpoint/2010/main" val="179815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34C4B722-131F-4D2F-89AB-EC953491F939}" type="datetime1">
              <a:rPr lang="en-US" smtClean="0"/>
              <a:pPr/>
              <a:t>5/17/2018</a:t>
            </a:fld>
            <a:endParaRPr lang="en-US" dirty="0"/>
          </a:p>
        </p:txBody>
      </p:sp>
      <p:sp>
        <p:nvSpPr>
          <p:cNvPr id="5" name="Slide Number Placeholder 4"/>
          <p:cNvSpPr>
            <a:spLocks noGrp="1"/>
          </p:cNvSpPr>
          <p:nvPr>
            <p:ph type="sldNum" sz="quarter" idx="11"/>
          </p:nvPr>
        </p:nvSpPr>
        <p:spPr/>
        <p:txBody>
          <a:bodyPr/>
          <a:lstStyle/>
          <a:p>
            <a:fld id="{D28DD3E5-3532-464E-9225-7A54CCA6DE9F}" type="slidenum">
              <a:rPr lang="en-US" smtClean="0"/>
              <a:pPr/>
              <a:t>2</a:t>
            </a:fld>
            <a:endParaRPr lang="en-US" dirty="0"/>
          </a:p>
        </p:txBody>
      </p:sp>
    </p:spTree>
    <p:extLst>
      <p:ext uri="{BB962C8B-B14F-4D97-AF65-F5344CB8AC3E}">
        <p14:creationId xmlns:p14="http://schemas.microsoft.com/office/powerpoint/2010/main" val="406961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B163F9-29B7-4044-B14A-08C4BC8AD18A}" type="slidenum">
              <a:rPr lang="en-US" smtClean="0"/>
              <a:pPr/>
              <a:t>4</a:t>
            </a:fld>
            <a:endParaRPr lang="en-US" dirty="0"/>
          </a:p>
        </p:txBody>
      </p:sp>
    </p:spTree>
    <p:extLst>
      <p:ext uri="{BB962C8B-B14F-4D97-AF65-F5344CB8AC3E}">
        <p14:creationId xmlns:p14="http://schemas.microsoft.com/office/powerpoint/2010/main" val="956943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706E95F-3A37-44C0-BDC8-DB2A0CA98CDD}" type="slidenum">
              <a:rPr lang="en-US" altLang="en-US" smtClean="0"/>
              <a:pPr eaLnBrk="1" hangingPunct="1">
                <a:spcBef>
                  <a:spcPct val="0"/>
                </a:spcBef>
              </a:pPr>
              <a:t>6</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81215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0BAC8BB-85B5-4C17-84BB-644012F32166}" type="slidenum">
              <a:rPr lang="en-US" altLang="en-US">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852672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7251457-5AF3-4BD8-8A10-0DF558FE7E14}" type="slidenum">
              <a:rPr lang="en-US" altLang="en-US">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2846330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3F6C675-B24F-49D7-8A8A-90F446A0F831}" type="slidenum">
              <a:rPr lang="en-US"/>
              <a:pPr/>
              <a:t>12</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2553201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727A34-007F-4573-B6FE-4D2A2FE97A4B}"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FE977-EED3-4A1D-BEED-478C0C6E0C9A}" type="slidenum">
              <a:rPr lang="en-US" smtClean="0"/>
              <a:t>‹#›</a:t>
            </a:fld>
            <a:endParaRPr lang="en-US"/>
          </a:p>
        </p:txBody>
      </p:sp>
    </p:spTree>
    <p:extLst>
      <p:ext uri="{BB962C8B-B14F-4D97-AF65-F5344CB8AC3E}">
        <p14:creationId xmlns:p14="http://schemas.microsoft.com/office/powerpoint/2010/main" val="28865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727A34-007F-4573-B6FE-4D2A2FE97A4B}"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FE977-EED3-4A1D-BEED-478C0C6E0C9A}" type="slidenum">
              <a:rPr lang="en-US" smtClean="0"/>
              <a:t>‹#›</a:t>
            </a:fld>
            <a:endParaRPr lang="en-US"/>
          </a:p>
        </p:txBody>
      </p:sp>
    </p:spTree>
    <p:extLst>
      <p:ext uri="{BB962C8B-B14F-4D97-AF65-F5344CB8AC3E}">
        <p14:creationId xmlns:p14="http://schemas.microsoft.com/office/powerpoint/2010/main" val="185506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727A34-007F-4573-B6FE-4D2A2FE97A4B}"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FE977-EED3-4A1D-BEED-478C0C6E0C9A}" type="slidenum">
              <a:rPr lang="en-US" smtClean="0"/>
              <a:t>‹#›</a:t>
            </a:fld>
            <a:endParaRPr lang="en-US"/>
          </a:p>
        </p:txBody>
      </p:sp>
    </p:spTree>
    <p:extLst>
      <p:ext uri="{BB962C8B-B14F-4D97-AF65-F5344CB8AC3E}">
        <p14:creationId xmlns:p14="http://schemas.microsoft.com/office/powerpoint/2010/main" val="405409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727A34-007F-4573-B6FE-4D2A2FE97A4B}"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FE977-EED3-4A1D-BEED-478C0C6E0C9A}" type="slidenum">
              <a:rPr lang="en-US" smtClean="0"/>
              <a:t>‹#›</a:t>
            </a:fld>
            <a:endParaRPr lang="en-US"/>
          </a:p>
        </p:txBody>
      </p:sp>
    </p:spTree>
    <p:extLst>
      <p:ext uri="{BB962C8B-B14F-4D97-AF65-F5344CB8AC3E}">
        <p14:creationId xmlns:p14="http://schemas.microsoft.com/office/powerpoint/2010/main" val="327206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727A34-007F-4573-B6FE-4D2A2FE97A4B}"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FE977-EED3-4A1D-BEED-478C0C6E0C9A}" type="slidenum">
              <a:rPr lang="en-US" smtClean="0"/>
              <a:t>‹#›</a:t>
            </a:fld>
            <a:endParaRPr lang="en-US"/>
          </a:p>
        </p:txBody>
      </p:sp>
    </p:spTree>
    <p:extLst>
      <p:ext uri="{BB962C8B-B14F-4D97-AF65-F5344CB8AC3E}">
        <p14:creationId xmlns:p14="http://schemas.microsoft.com/office/powerpoint/2010/main" val="209989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727A34-007F-4573-B6FE-4D2A2FE97A4B}"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FE977-EED3-4A1D-BEED-478C0C6E0C9A}" type="slidenum">
              <a:rPr lang="en-US" smtClean="0"/>
              <a:t>‹#›</a:t>
            </a:fld>
            <a:endParaRPr lang="en-US"/>
          </a:p>
        </p:txBody>
      </p:sp>
    </p:spTree>
    <p:extLst>
      <p:ext uri="{BB962C8B-B14F-4D97-AF65-F5344CB8AC3E}">
        <p14:creationId xmlns:p14="http://schemas.microsoft.com/office/powerpoint/2010/main" val="221754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727A34-007F-4573-B6FE-4D2A2FE97A4B}"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FE977-EED3-4A1D-BEED-478C0C6E0C9A}" type="slidenum">
              <a:rPr lang="en-US" smtClean="0"/>
              <a:t>‹#›</a:t>
            </a:fld>
            <a:endParaRPr lang="en-US"/>
          </a:p>
        </p:txBody>
      </p:sp>
    </p:spTree>
    <p:extLst>
      <p:ext uri="{BB962C8B-B14F-4D97-AF65-F5344CB8AC3E}">
        <p14:creationId xmlns:p14="http://schemas.microsoft.com/office/powerpoint/2010/main" val="263848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727A34-007F-4573-B6FE-4D2A2FE97A4B}"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FE977-EED3-4A1D-BEED-478C0C6E0C9A}" type="slidenum">
              <a:rPr lang="en-US" smtClean="0"/>
              <a:t>‹#›</a:t>
            </a:fld>
            <a:endParaRPr lang="en-US"/>
          </a:p>
        </p:txBody>
      </p:sp>
    </p:spTree>
    <p:extLst>
      <p:ext uri="{BB962C8B-B14F-4D97-AF65-F5344CB8AC3E}">
        <p14:creationId xmlns:p14="http://schemas.microsoft.com/office/powerpoint/2010/main" val="226284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27A34-007F-4573-B6FE-4D2A2FE97A4B}"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FE977-EED3-4A1D-BEED-478C0C6E0C9A}" type="slidenum">
              <a:rPr lang="en-US" smtClean="0"/>
              <a:t>‹#›</a:t>
            </a:fld>
            <a:endParaRPr lang="en-US"/>
          </a:p>
        </p:txBody>
      </p:sp>
    </p:spTree>
    <p:extLst>
      <p:ext uri="{BB962C8B-B14F-4D97-AF65-F5344CB8AC3E}">
        <p14:creationId xmlns:p14="http://schemas.microsoft.com/office/powerpoint/2010/main" val="227605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27A34-007F-4573-B6FE-4D2A2FE97A4B}"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FE977-EED3-4A1D-BEED-478C0C6E0C9A}" type="slidenum">
              <a:rPr lang="en-US" smtClean="0"/>
              <a:t>‹#›</a:t>
            </a:fld>
            <a:endParaRPr lang="en-US"/>
          </a:p>
        </p:txBody>
      </p:sp>
    </p:spTree>
    <p:extLst>
      <p:ext uri="{BB962C8B-B14F-4D97-AF65-F5344CB8AC3E}">
        <p14:creationId xmlns:p14="http://schemas.microsoft.com/office/powerpoint/2010/main" val="2492810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27A34-007F-4573-B6FE-4D2A2FE97A4B}"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FE977-EED3-4A1D-BEED-478C0C6E0C9A}" type="slidenum">
              <a:rPr lang="en-US" smtClean="0"/>
              <a:t>‹#›</a:t>
            </a:fld>
            <a:endParaRPr lang="en-US"/>
          </a:p>
        </p:txBody>
      </p:sp>
    </p:spTree>
    <p:extLst>
      <p:ext uri="{BB962C8B-B14F-4D97-AF65-F5344CB8AC3E}">
        <p14:creationId xmlns:p14="http://schemas.microsoft.com/office/powerpoint/2010/main" val="3877331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27A34-007F-4573-B6FE-4D2A2FE97A4B}" type="datetimeFigureOut">
              <a:rPr lang="en-US" smtClean="0"/>
              <a:t>5/17/2018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FE977-EED3-4A1D-BEED-478C0C6E0C9A}" type="slidenum">
              <a:rPr lang="en-US" smtClean="0"/>
              <a:t>‹#›</a:t>
            </a:fld>
            <a:endParaRPr lang="en-US"/>
          </a:p>
        </p:txBody>
      </p:sp>
    </p:spTree>
    <p:extLst>
      <p:ext uri="{BB962C8B-B14F-4D97-AF65-F5344CB8AC3E}">
        <p14:creationId xmlns:p14="http://schemas.microsoft.com/office/powerpoint/2010/main" val="3378494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t>A guide to caring for baby boomers in long term care:  How to Stay Sane and Survive</a:t>
            </a:r>
            <a:br>
              <a:rPr lang="en-US" sz="2800" dirty="0"/>
            </a:br>
            <a:endParaRPr lang="en-US" sz="2800" dirty="0"/>
          </a:p>
        </p:txBody>
      </p:sp>
      <p:sp>
        <p:nvSpPr>
          <p:cNvPr id="3" name="Subtitle 2"/>
          <p:cNvSpPr>
            <a:spLocks noGrp="1"/>
          </p:cNvSpPr>
          <p:nvPr>
            <p:ph type="subTitle" idx="1"/>
          </p:nvPr>
        </p:nvSpPr>
        <p:spPr/>
        <p:txBody>
          <a:bodyPr/>
          <a:lstStyle/>
          <a:p>
            <a:r>
              <a:rPr lang="en-US" dirty="0" smtClean="0"/>
              <a:t>James Siberski MS, CMC</a:t>
            </a:r>
          </a:p>
          <a:p>
            <a:r>
              <a:rPr lang="en-US" dirty="0" smtClean="0"/>
              <a:t>Misericordia University</a:t>
            </a:r>
          </a:p>
          <a:p>
            <a:r>
              <a:rPr lang="en-US" dirty="0" smtClean="0"/>
              <a:t>jsibe@msn.com</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1975"/>
            <a:ext cx="1838325" cy="24860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6768" y="-13493"/>
            <a:ext cx="3165231" cy="236337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8600" y="4041332"/>
            <a:ext cx="3723400" cy="2848401"/>
          </a:xfrm>
          <a:prstGeom prst="rect">
            <a:avLst/>
          </a:prstGeom>
        </p:spPr>
      </p:pic>
      <p:pic>
        <p:nvPicPr>
          <p:cNvPr id="8"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68" y="-13493"/>
            <a:ext cx="2609850" cy="1752600"/>
          </a:xfrm>
          <a:prstGeom prst="rect">
            <a:avLst/>
          </a:prstGeom>
        </p:spPr>
      </p:pic>
    </p:spTree>
    <p:extLst>
      <p:ext uri="{BB962C8B-B14F-4D97-AF65-F5344CB8AC3E}">
        <p14:creationId xmlns:p14="http://schemas.microsoft.com/office/powerpoint/2010/main" val="3932083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8"/>
          <p:cNvSpPr>
            <a:spLocks noChangeArrowheads="1"/>
          </p:cNvSpPr>
          <p:nvPr/>
        </p:nvSpPr>
        <p:spPr bwMode="auto">
          <a:xfrm>
            <a:off x="3395663" y="226287"/>
            <a:ext cx="2457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b="1" dirty="0"/>
              <a:t>Generational Identity</a:t>
            </a:r>
          </a:p>
        </p:txBody>
      </p:sp>
      <p:sp>
        <p:nvSpPr>
          <p:cNvPr id="6148" name="Rectangle 1"/>
          <p:cNvSpPr>
            <a:spLocks noChangeArrowheads="1"/>
          </p:cNvSpPr>
          <p:nvPr/>
        </p:nvSpPr>
        <p:spPr bwMode="auto">
          <a:xfrm>
            <a:off x="788193" y="828887"/>
            <a:ext cx="81010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500" dirty="0"/>
              <a:t>Important to understand the differences and similarities in the generations and subgroups. This insight helps to  better communicate with these groups.</a:t>
            </a:r>
          </a:p>
        </p:txBody>
      </p:sp>
      <p:sp>
        <p:nvSpPr>
          <p:cNvPr id="5" name="Rectangle 4"/>
          <p:cNvSpPr>
            <a:spLocks noChangeArrowheads="1"/>
          </p:cNvSpPr>
          <p:nvPr/>
        </p:nvSpPr>
        <p:spPr bwMode="auto">
          <a:xfrm>
            <a:off x="395288" y="2059449"/>
            <a:ext cx="4229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b="1" dirty="0"/>
              <a:t>GI’s: Born 1901-1924       </a:t>
            </a:r>
            <a:r>
              <a:rPr lang="en-US" altLang="en-US" dirty="0"/>
              <a:t>5.5 million alive today</a:t>
            </a:r>
          </a:p>
        </p:txBody>
      </p:sp>
      <p:sp>
        <p:nvSpPr>
          <p:cNvPr id="6" name="Rectangle 5"/>
          <p:cNvSpPr>
            <a:spLocks noChangeArrowheads="1"/>
          </p:cNvSpPr>
          <p:nvPr/>
        </p:nvSpPr>
        <p:spPr bwMode="auto">
          <a:xfrm>
            <a:off x="-1" y="2610683"/>
            <a:ext cx="5995989"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dirty="0"/>
              <a:t>America’s first Boy Scouts and Girl Scouts</a:t>
            </a:r>
          </a:p>
          <a:p>
            <a:pPr>
              <a:buFont typeface="Arial" panose="020B0604020202020204" pitchFamily="34" charset="0"/>
              <a:buChar char="•"/>
            </a:pPr>
            <a:r>
              <a:rPr lang="en-US" altLang="en-US" dirty="0"/>
              <a:t>America’s first “Senior Citizens”</a:t>
            </a:r>
          </a:p>
          <a:p>
            <a:pPr>
              <a:buFont typeface="Arial" panose="020B0604020202020204" pitchFamily="34" charset="0"/>
              <a:buChar char="•"/>
            </a:pPr>
            <a:r>
              <a:rPr lang="en-US" altLang="en-US" dirty="0"/>
              <a:t>Content to put trust in government</a:t>
            </a:r>
          </a:p>
          <a:p>
            <a:pPr>
              <a:buFont typeface="Arial" panose="020B0604020202020204" pitchFamily="34" charset="0"/>
              <a:buChar char="•"/>
            </a:pPr>
            <a:r>
              <a:rPr lang="en-US" altLang="en-US" dirty="0"/>
              <a:t>First to benefit from government programs for jobs, education, pensions and health care.</a:t>
            </a:r>
          </a:p>
          <a:p>
            <a:pPr>
              <a:buFont typeface="Arial" panose="020B0604020202020204" pitchFamily="34" charset="0"/>
              <a:buChar char="•"/>
            </a:pPr>
            <a:r>
              <a:rPr lang="en-US" altLang="en-US" dirty="0"/>
              <a:t>Insist their present phase of life is the </a:t>
            </a:r>
            <a:r>
              <a:rPr lang="en-US" altLang="en-US" dirty="0" smtClean="0"/>
              <a:t>best</a:t>
            </a:r>
          </a:p>
          <a:p>
            <a:pPr marL="0" indent="0"/>
            <a:endParaRPr lang="en-US" altLang="en-US" dirty="0" smtClean="0"/>
          </a:p>
          <a:p>
            <a:pPr marL="342900" indent="-342900">
              <a:buAutoNum type="arabicPlain" startAt="1907"/>
            </a:pPr>
            <a:r>
              <a:rPr lang="en-US" dirty="0" smtClean="0"/>
              <a:t>-  male 45.6 – women 49.9   </a:t>
            </a:r>
          </a:p>
          <a:p>
            <a:pPr marL="0" indent="0"/>
            <a:r>
              <a:rPr lang="en-US" i="1" dirty="0" smtClean="0"/>
              <a:t>The </a:t>
            </a:r>
            <a:r>
              <a:rPr lang="en-US" i="1" dirty="0"/>
              <a:t>average age</a:t>
            </a:r>
            <a:r>
              <a:rPr lang="en-US" dirty="0"/>
              <a:t> for achieving </a:t>
            </a:r>
            <a:r>
              <a:rPr lang="en-US" i="1" dirty="0" err="1"/>
              <a:t>postmenopause</a:t>
            </a:r>
            <a:r>
              <a:rPr lang="en-US" dirty="0"/>
              <a:t> in North America today is 51 years. This </a:t>
            </a:r>
            <a:r>
              <a:rPr lang="en-US" i="1" dirty="0"/>
              <a:t>age</a:t>
            </a:r>
            <a:r>
              <a:rPr lang="en-US" dirty="0"/>
              <a:t> has remained constant since the Roman Empire.</a:t>
            </a:r>
            <a:endParaRPr lang="en-US" altLang="en-US" dirty="0"/>
          </a:p>
        </p:txBody>
      </p:sp>
      <p:sp>
        <p:nvSpPr>
          <p:cNvPr id="8" name="Rectangle 7"/>
          <p:cNvSpPr>
            <a:spLocks noChangeArrowheads="1"/>
          </p:cNvSpPr>
          <p:nvPr/>
        </p:nvSpPr>
        <p:spPr bwMode="auto">
          <a:xfrm>
            <a:off x="5853113" y="1964352"/>
            <a:ext cx="434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b="1" dirty="0" smtClean="0"/>
              <a:t>Silent: </a:t>
            </a:r>
            <a:r>
              <a:rPr lang="en-US" altLang="en-US" b="1" dirty="0"/>
              <a:t>Born 1925-1945     </a:t>
            </a:r>
            <a:r>
              <a:rPr lang="en-US" altLang="en-US" dirty="0"/>
              <a:t>36 million alive today</a:t>
            </a:r>
          </a:p>
        </p:txBody>
      </p:sp>
      <p:sp>
        <p:nvSpPr>
          <p:cNvPr id="12" name="Rectangle 11"/>
          <p:cNvSpPr>
            <a:spLocks noChangeArrowheads="1"/>
          </p:cNvSpPr>
          <p:nvPr/>
        </p:nvSpPr>
        <p:spPr bwMode="auto">
          <a:xfrm>
            <a:off x="5995988" y="2905969"/>
            <a:ext cx="40576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dirty="0"/>
              <a:t>Labeled as born either 20 years too early or 20 years too late</a:t>
            </a:r>
          </a:p>
          <a:p>
            <a:pPr>
              <a:buFont typeface="Arial" panose="020B0604020202020204" pitchFamily="34" charset="0"/>
              <a:buChar char="•"/>
            </a:pPr>
            <a:r>
              <a:rPr lang="en-US" altLang="en-US" dirty="0"/>
              <a:t>Described as overprotected by their parents</a:t>
            </a:r>
          </a:p>
          <a:p>
            <a:pPr>
              <a:buFont typeface="Arial" panose="020B0604020202020204" pitchFamily="34" charset="0"/>
              <a:buChar char="•"/>
            </a:pPr>
            <a:r>
              <a:rPr lang="en-US" altLang="en-US" dirty="0"/>
              <a:t>Not expected to achieve great things</a:t>
            </a:r>
          </a:p>
          <a:p>
            <a:pPr>
              <a:buFont typeface="Arial" panose="020B0604020202020204" pitchFamily="34" charset="0"/>
              <a:buChar char="•"/>
            </a:pPr>
            <a:r>
              <a:rPr lang="en-US" altLang="en-US" dirty="0"/>
              <a:t>Excel in personal communication</a:t>
            </a:r>
          </a:p>
          <a:p>
            <a:pPr>
              <a:buFont typeface="Arial" panose="020B0604020202020204" pitchFamily="34" charset="0"/>
              <a:buChar char="•"/>
            </a:pPr>
            <a:r>
              <a:rPr lang="en-US" altLang="en-US" dirty="0"/>
              <a:t>Proved good at accumulating wealth</a:t>
            </a:r>
          </a:p>
        </p:txBody>
      </p:sp>
    </p:spTree>
    <p:extLst>
      <p:ext uri="{BB962C8B-B14F-4D97-AF65-F5344CB8AC3E}">
        <p14:creationId xmlns:p14="http://schemas.microsoft.com/office/powerpoint/2010/main" val="869316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500"/>
                                        <p:tgtEl>
                                          <p:spTgt spid="6">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500"/>
                                        <p:tgtEl>
                                          <p:spTgt spid="6">
                                            <p:txEl>
                                              <p:pRg st="7" end="7"/>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0-#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500"/>
                                        <p:tgtEl>
                                          <p:spTgt spid="12">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xEl>
                                              <p:pRg st="1" end="1"/>
                                            </p:txEl>
                                          </p:spTgt>
                                        </p:tgtEl>
                                        <p:attrNameLst>
                                          <p:attrName>style.visibility</p:attrName>
                                        </p:attrNameLst>
                                      </p:cBhvr>
                                      <p:to>
                                        <p:strVal val="visible"/>
                                      </p:to>
                                    </p:set>
                                    <p:animEffect transition="in" filter="fade">
                                      <p:cBhvr>
                                        <p:cTn id="45" dur="500"/>
                                        <p:tgtEl>
                                          <p:spTgt spid="12">
                                            <p:txEl>
                                              <p:pRg st="1" end="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xEl>
                                              <p:pRg st="2" end="2"/>
                                            </p:txEl>
                                          </p:spTgt>
                                        </p:tgtEl>
                                        <p:attrNameLst>
                                          <p:attrName>style.visibility</p:attrName>
                                        </p:attrNameLst>
                                      </p:cBhvr>
                                      <p:to>
                                        <p:strVal val="visible"/>
                                      </p:to>
                                    </p:set>
                                    <p:animEffect transition="in" filter="fade">
                                      <p:cBhvr>
                                        <p:cTn id="48" dur="500"/>
                                        <p:tgtEl>
                                          <p:spTgt spid="12">
                                            <p:txEl>
                                              <p:pRg st="2" end="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Effect transition="in" filter="fade">
                                      <p:cBhvr>
                                        <p:cTn id="51" dur="500"/>
                                        <p:tgtEl>
                                          <p:spTgt spid="12">
                                            <p:txEl>
                                              <p:pRg st="3" end="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2">
                                            <p:txEl>
                                              <p:pRg st="4" end="4"/>
                                            </p:txEl>
                                          </p:spTgt>
                                        </p:tgtEl>
                                        <p:attrNameLst>
                                          <p:attrName>style.visibility</p:attrName>
                                        </p:attrNameLst>
                                      </p:cBhvr>
                                      <p:to>
                                        <p:strVal val="visible"/>
                                      </p:to>
                                    </p:set>
                                    <p:animEffect transition="in" filter="fade">
                                      <p:cBhvr>
                                        <p:cTn id="54"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8"/>
          <p:cNvSpPr>
            <a:spLocks noChangeArrowheads="1"/>
          </p:cNvSpPr>
          <p:nvPr/>
        </p:nvSpPr>
        <p:spPr bwMode="auto">
          <a:xfrm>
            <a:off x="3867151" y="228600"/>
            <a:ext cx="190629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350" b="1"/>
              <a:t>Generational Identity</a:t>
            </a:r>
          </a:p>
        </p:txBody>
      </p:sp>
      <p:sp>
        <p:nvSpPr>
          <p:cNvPr id="7172" name="Rectangle 1"/>
          <p:cNvSpPr>
            <a:spLocks noChangeArrowheads="1"/>
          </p:cNvSpPr>
          <p:nvPr/>
        </p:nvSpPr>
        <p:spPr bwMode="auto">
          <a:xfrm>
            <a:off x="238125" y="957561"/>
            <a:ext cx="44005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350" b="1" dirty="0"/>
              <a:t>Baby Boomers: Born 1946-1964    </a:t>
            </a:r>
            <a:r>
              <a:rPr lang="en-US" altLang="en-US" sz="1350" dirty="0" smtClean="0"/>
              <a:t>More </a:t>
            </a:r>
            <a:r>
              <a:rPr lang="en-US" altLang="en-US" sz="1350" dirty="0"/>
              <a:t>than 77 million alive today</a:t>
            </a:r>
          </a:p>
        </p:txBody>
      </p:sp>
      <p:sp>
        <p:nvSpPr>
          <p:cNvPr id="4" name="Rectangle 3"/>
          <p:cNvSpPr>
            <a:spLocks noChangeArrowheads="1"/>
          </p:cNvSpPr>
          <p:nvPr/>
        </p:nvSpPr>
        <p:spPr bwMode="auto">
          <a:xfrm>
            <a:off x="238125" y="1727773"/>
            <a:ext cx="4114800"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sz="1350" dirty="0"/>
              <a:t>Taught to become critical thinkers</a:t>
            </a:r>
          </a:p>
          <a:p>
            <a:pPr>
              <a:buFont typeface="Arial" panose="020B0604020202020204" pitchFamily="34" charset="0"/>
              <a:buChar char="•"/>
            </a:pPr>
            <a:r>
              <a:rPr lang="en-US" altLang="en-US" sz="1350" dirty="0"/>
              <a:t>Think they are the biggest and best thing to hit town</a:t>
            </a:r>
            <a:r>
              <a:rPr lang="en-US" altLang="en-US" sz="1350" dirty="0" smtClean="0"/>
              <a:t>.</a:t>
            </a:r>
          </a:p>
          <a:p>
            <a:pPr>
              <a:buFont typeface="Arial" panose="020B0604020202020204" pitchFamily="34" charset="0"/>
              <a:buChar char="•"/>
            </a:pPr>
            <a:endParaRPr lang="en-US" altLang="en-US" sz="1350" dirty="0"/>
          </a:p>
          <a:p>
            <a:pPr>
              <a:buFont typeface="Arial" panose="020B0604020202020204" pitchFamily="34" charset="0"/>
              <a:buChar char="•"/>
            </a:pPr>
            <a:endParaRPr lang="en-US" altLang="en-US" sz="1350" dirty="0"/>
          </a:p>
        </p:txBody>
      </p:sp>
      <p:sp>
        <p:nvSpPr>
          <p:cNvPr id="5" name="Rectangle 4"/>
          <p:cNvSpPr>
            <a:spLocks noChangeArrowheads="1"/>
          </p:cNvSpPr>
          <p:nvPr/>
        </p:nvSpPr>
        <p:spPr bwMode="auto">
          <a:xfrm>
            <a:off x="5167312" y="992933"/>
            <a:ext cx="44005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350" b="1" dirty="0"/>
              <a:t>Gen Xers: Born 1965 – 1976        </a:t>
            </a:r>
            <a:r>
              <a:rPr lang="en-US" altLang="en-US" sz="1350" dirty="0"/>
              <a:t>50 million alive today</a:t>
            </a:r>
          </a:p>
        </p:txBody>
      </p:sp>
      <p:sp>
        <p:nvSpPr>
          <p:cNvPr id="6" name="Rectangle 5"/>
          <p:cNvSpPr>
            <a:spLocks noChangeArrowheads="1"/>
          </p:cNvSpPr>
          <p:nvPr/>
        </p:nvSpPr>
        <p:spPr bwMode="auto">
          <a:xfrm>
            <a:off x="5097166" y="1727773"/>
            <a:ext cx="4229100"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sz="1350" dirty="0"/>
              <a:t>Characterize their parents as self-immersed</a:t>
            </a:r>
          </a:p>
          <a:p>
            <a:pPr>
              <a:buFont typeface="Arial" panose="020B0604020202020204" pitchFamily="34" charset="0"/>
              <a:buChar char="•"/>
            </a:pPr>
            <a:r>
              <a:rPr lang="en-US" altLang="en-US" sz="1350" dirty="0"/>
              <a:t>Many from split homes due to the spike in the divorce rate.</a:t>
            </a:r>
          </a:p>
          <a:p>
            <a:pPr>
              <a:buFont typeface="Arial" panose="020B0604020202020204" pitchFamily="34" charset="0"/>
              <a:buChar char="•"/>
            </a:pPr>
            <a:r>
              <a:rPr lang="en-US" altLang="en-US" sz="1350" dirty="0"/>
              <a:t>First “latchkey” kids – learned self-reliance, and independence</a:t>
            </a:r>
          </a:p>
          <a:p>
            <a:pPr>
              <a:buFont typeface="Arial" panose="020B0604020202020204" pitchFamily="34" charset="0"/>
              <a:buChar char="•"/>
            </a:pPr>
            <a:r>
              <a:rPr lang="en-US" altLang="en-US" sz="1350" dirty="0"/>
              <a:t>Culture shift from “G” rated to “R” rated</a:t>
            </a:r>
          </a:p>
          <a:p>
            <a:pPr>
              <a:buFont typeface="Arial" panose="020B0604020202020204" pitchFamily="34" charset="0"/>
              <a:buChar char="•"/>
            </a:pPr>
            <a:r>
              <a:rPr lang="en-US" altLang="en-US" sz="1350" dirty="0"/>
              <a:t>Family ties remain strong and open</a:t>
            </a:r>
          </a:p>
        </p:txBody>
      </p:sp>
      <p:sp>
        <p:nvSpPr>
          <p:cNvPr id="8" name="Rectangle 7"/>
          <p:cNvSpPr>
            <a:spLocks noChangeArrowheads="1"/>
          </p:cNvSpPr>
          <p:nvPr/>
        </p:nvSpPr>
        <p:spPr bwMode="auto">
          <a:xfrm>
            <a:off x="2754015" y="3785311"/>
            <a:ext cx="565655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350" b="1" dirty="0"/>
              <a:t>Millennials: Born 1977 – 1994 </a:t>
            </a:r>
            <a:r>
              <a:rPr lang="en-US" altLang="en-US" sz="1350" dirty="0" smtClean="0"/>
              <a:t>More    than 79 </a:t>
            </a:r>
            <a:r>
              <a:rPr lang="en-US" altLang="en-US" sz="1350" dirty="0"/>
              <a:t>million alive today </a:t>
            </a:r>
          </a:p>
        </p:txBody>
      </p:sp>
      <p:sp>
        <p:nvSpPr>
          <p:cNvPr id="12" name="Rectangle 11"/>
          <p:cNvSpPr>
            <a:spLocks noChangeArrowheads="1"/>
          </p:cNvSpPr>
          <p:nvPr/>
        </p:nvSpPr>
        <p:spPr bwMode="auto">
          <a:xfrm>
            <a:off x="3207657" y="4473441"/>
            <a:ext cx="4343400"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sz="1350" dirty="0" smtClean="0"/>
              <a:t>Parents obsessed with “parenting”</a:t>
            </a:r>
          </a:p>
          <a:p>
            <a:pPr>
              <a:buFont typeface="Arial" panose="020B0604020202020204" pitchFamily="34" charset="0"/>
              <a:buChar char="•"/>
            </a:pPr>
            <a:r>
              <a:rPr lang="en-US" altLang="en-US" sz="1350" dirty="0" smtClean="0"/>
              <a:t>Exercise </a:t>
            </a:r>
            <a:r>
              <a:rPr lang="en-US" altLang="en-US" sz="1350" dirty="0"/>
              <a:t>a great deal of influence over a family’ s purchases</a:t>
            </a:r>
          </a:p>
          <a:p>
            <a:pPr>
              <a:buFont typeface="Arial" panose="020B0604020202020204" pitchFamily="34" charset="0"/>
              <a:buChar char="•"/>
            </a:pPr>
            <a:r>
              <a:rPr lang="en-US" altLang="en-US" sz="1350" dirty="0"/>
              <a:t>Not just good kids – they are thought of as terrific kids</a:t>
            </a:r>
          </a:p>
          <a:p>
            <a:pPr>
              <a:buFont typeface="Arial" panose="020B0604020202020204" pitchFamily="34" charset="0"/>
              <a:buChar char="•"/>
            </a:pPr>
            <a:r>
              <a:rPr lang="en-US" altLang="en-US" sz="1350" dirty="0"/>
              <a:t>Like security, stability and family – much like the </a:t>
            </a:r>
            <a:r>
              <a:rPr lang="en-US" altLang="en-US" sz="1350" dirty="0" smtClean="0"/>
              <a:t>GI’s</a:t>
            </a:r>
            <a:endParaRPr lang="en-US" altLang="en-US" sz="1350" dirty="0"/>
          </a:p>
        </p:txBody>
      </p:sp>
    </p:spTree>
    <p:extLst>
      <p:ext uri="{BB962C8B-B14F-4D97-AF65-F5344CB8AC3E}">
        <p14:creationId xmlns:p14="http://schemas.microsoft.com/office/powerpoint/2010/main" val="734100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additive="base">
                                        <p:cTn id="35"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fade">
                                      <p:cBhvr>
                                        <p:cTn id="41" dur="500"/>
                                        <p:tgtEl>
                                          <p:spTgt spid="1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500"/>
                                        <p:tgtEl>
                                          <p:spTgt spid="12">
                                            <p:txEl>
                                              <p:pRg st="1" end="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2">
                                            <p:txEl>
                                              <p:pRg st="2" end="2"/>
                                            </p:txEl>
                                          </p:spTgt>
                                        </p:tgtEl>
                                        <p:attrNameLst>
                                          <p:attrName>style.visibility</p:attrName>
                                        </p:attrNameLst>
                                      </p:cBhvr>
                                      <p:to>
                                        <p:strVal val="visible"/>
                                      </p:to>
                                    </p:set>
                                    <p:animEffect transition="in" filter="fade">
                                      <p:cBhvr>
                                        <p:cTn id="49" dur="500"/>
                                        <p:tgtEl>
                                          <p:spTgt spid="12">
                                            <p:txEl>
                                              <p:pRg st="2" end="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2">
                                            <p:txEl>
                                              <p:pRg st="3" end="3"/>
                                            </p:txEl>
                                          </p:spTgt>
                                        </p:tgtEl>
                                        <p:attrNameLst>
                                          <p:attrName>style.visibility</p:attrName>
                                        </p:attrNameLst>
                                      </p:cBhvr>
                                      <p:to>
                                        <p:strVal val="visible"/>
                                      </p:to>
                                    </p:set>
                                    <p:animEffect transition="in" filter="fade">
                                      <p:cBhvr>
                                        <p:cTn id="5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bwMode="auto">
          <a:solidFill>
            <a:srgbClr val="FFFFFF"/>
          </a:solidFill>
          <a:ln>
            <a:solidFill>
              <a:srgbClr val="000000"/>
            </a:solidFill>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p>
            <a:r>
              <a:rPr lang="en-US" dirty="0"/>
              <a:t>Optimistic – good education, jobs, opportunity</a:t>
            </a:r>
          </a:p>
          <a:p>
            <a:r>
              <a:rPr lang="en-US" dirty="0"/>
              <a:t>Leadership by consensus</a:t>
            </a:r>
          </a:p>
          <a:p>
            <a:r>
              <a:rPr lang="en-US" dirty="0"/>
              <a:t>Change – civil rights, women’s rights</a:t>
            </a:r>
          </a:p>
          <a:p>
            <a:r>
              <a:rPr lang="en-US" dirty="0"/>
              <a:t>Competitive </a:t>
            </a:r>
          </a:p>
          <a:p>
            <a:r>
              <a:rPr lang="en-US" dirty="0"/>
              <a:t>“Me” generation</a:t>
            </a:r>
          </a:p>
          <a:p>
            <a:r>
              <a:rPr lang="en-US" dirty="0"/>
              <a:t>Greatest invention – TV</a:t>
            </a:r>
          </a:p>
          <a:p>
            <a:r>
              <a:rPr lang="en-US" dirty="0"/>
              <a:t>Rewards – money, title, seniority, corner </a:t>
            </a:r>
            <a:r>
              <a:rPr lang="en-US" dirty="0" smtClean="0"/>
              <a:t>office</a:t>
            </a:r>
          </a:p>
          <a:p>
            <a:endParaRPr lang="en-US" dirty="0"/>
          </a:p>
          <a:p>
            <a:r>
              <a:rPr lang="en-US" dirty="0"/>
              <a:t>Presently, they are 75 million strong and will overwhelm society's ability to provide adequate care as they </a:t>
            </a:r>
            <a:r>
              <a:rPr lang="en-US" dirty="0" smtClean="0"/>
              <a:t>age (</a:t>
            </a:r>
            <a:r>
              <a:rPr lang="en-US" dirty="0" smtClean="0">
                <a:solidFill>
                  <a:srgbClr val="FF0000"/>
                </a:solidFill>
              </a:rPr>
              <a:t>we did not plan, we knew they were coming</a:t>
            </a:r>
            <a:r>
              <a:rPr lang="en-US" dirty="0">
                <a:solidFill>
                  <a:srgbClr val="FF0000"/>
                </a:solidFill>
              </a:rPr>
              <a:t>)</a:t>
            </a:r>
            <a:endParaRPr lang="en-US" dirty="0" smtClean="0">
              <a:solidFill>
                <a:srgbClr val="FF0000"/>
              </a:solidFill>
            </a:endParaRPr>
          </a:p>
        </p:txBody>
      </p:sp>
      <p:sp>
        <p:nvSpPr>
          <p:cNvPr id="3" name="Title 2"/>
          <p:cNvSpPr>
            <a:spLocks noGrp="1"/>
          </p:cNvSpPr>
          <p:nvPr>
            <p:ph type="title"/>
          </p:nvPr>
        </p:nvSpPr>
        <p:spPr/>
        <p:txBody>
          <a:bodyPr/>
          <a:lstStyle/>
          <a:p>
            <a:r>
              <a:rPr lang="en-US" dirty="0" smtClean="0"/>
              <a:t>1</a:t>
            </a:r>
            <a:r>
              <a:rPr lang="en-US" baseline="30000" dirty="0" smtClean="0"/>
              <a:t>st</a:t>
            </a:r>
            <a:r>
              <a:rPr lang="en-US" dirty="0" smtClean="0"/>
              <a:t> know what a Boomer is!  They are…</a:t>
            </a:r>
            <a:endParaRPr lang="en-US" dirty="0"/>
          </a:p>
        </p:txBody>
      </p:sp>
    </p:spTree>
    <p:extLst>
      <p:ext uri="{BB962C8B-B14F-4D97-AF65-F5344CB8AC3E}">
        <p14:creationId xmlns:p14="http://schemas.microsoft.com/office/powerpoint/2010/main" val="3249035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Boomers, young and old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Demographers</a:t>
            </a:r>
            <a:r>
              <a:rPr lang="en-US" dirty="0"/>
              <a:t>, sociologists and the media define baby boomers as those born between (and including) 1946 and </a:t>
            </a:r>
            <a:r>
              <a:rPr lang="en-US" dirty="0" smtClean="0"/>
              <a:t>1964, so what years had an impact on the generation?</a:t>
            </a:r>
          </a:p>
          <a:p>
            <a:endParaRPr lang="en-US" dirty="0"/>
          </a:p>
          <a:p>
            <a:r>
              <a:rPr lang="en-US" dirty="0"/>
              <a:t>The 1960s is the decade that defined the boomers. The music, events, and the social changes made a permanent impression on </a:t>
            </a:r>
            <a:r>
              <a:rPr lang="en-US" dirty="0" smtClean="0"/>
              <a:t>them</a:t>
            </a:r>
          </a:p>
          <a:p>
            <a:endParaRPr lang="en-US" dirty="0"/>
          </a:p>
          <a:p>
            <a:r>
              <a:rPr lang="en-US" dirty="0"/>
              <a:t>Those of us born during </a:t>
            </a:r>
            <a:r>
              <a:rPr lang="en-US" dirty="0">
                <a:solidFill>
                  <a:srgbClr val="FF0000"/>
                </a:solidFill>
              </a:rPr>
              <a:t>the “peak” boomer years, </a:t>
            </a:r>
            <a:r>
              <a:rPr lang="en-US" dirty="0" smtClean="0">
                <a:solidFill>
                  <a:srgbClr val="FF0000"/>
                </a:solidFill>
              </a:rPr>
              <a:t>52-57</a:t>
            </a:r>
            <a:r>
              <a:rPr lang="en-US" dirty="0"/>
              <a:t>, were in our formative years during </a:t>
            </a:r>
            <a:r>
              <a:rPr lang="en-US" dirty="0" smtClean="0">
                <a:solidFill>
                  <a:srgbClr val="FF0000"/>
                </a:solidFill>
              </a:rPr>
              <a:t>the sixties</a:t>
            </a:r>
            <a:r>
              <a:rPr lang="en-US" dirty="0"/>
              <a:t>. There were so many changes in the sixties that how old you were during the </a:t>
            </a:r>
            <a:r>
              <a:rPr lang="en-US" dirty="0" smtClean="0"/>
              <a:t>decade </a:t>
            </a:r>
            <a:r>
              <a:rPr lang="en-US" dirty="0"/>
              <a:t>greatly affected how you turned out</a:t>
            </a:r>
            <a:r>
              <a:rPr lang="en-US" dirty="0" smtClean="0"/>
              <a:t>. </a:t>
            </a:r>
            <a:r>
              <a:rPr lang="en-US" dirty="0" smtClean="0">
                <a:solidFill>
                  <a:srgbClr val="FF0000"/>
                </a:solidFill>
              </a:rPr>
              <a:t>True for other generations</a:t>
            </a:r>
          </a:p>
          <a:p>
            <a:endParaRPr lang="en-US" dirty="0"/>
          </a:p>
          <a:p>
            <a:r>
              <a:rPr lang="en-US" dirty="0"/>
              <a:t>Those born at the early end of the spectrum were in our early 20s by 1970. The deaths of President Kennedy, Bobby Kennedy, and Dr. Martin Luther King; the Vietnam war</a:t>
            </a:r>
          </a:p>
        </p:txBody>
      </p:sp>
    </p:spTree>
    <p:extLst>
      <p:ext uri="{BB962C8B-B14F-4D97-AF65-F5344CB8AC3E}">
        <p14:creationId xmlns:p14="http://schemas.microsoft.com/office/powerpoint/2010/main" val="2039303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US" dirty="0"/>
              <a:t>At the other end, those </a:t>
            </a:r>
            <a:r>
              <a:rPr lang="en-US" dirty="0">
                <a:solidFill>
                  <a:srgbClr val="FF0000"/>
                </a:solidFill>
              </a:rPr>
              <a:t>born after 1959 </a:t>
            </a:r>
            <a:r>
              <a:rPr lang="en-US" dirty="0"/>
              <a:t>have no direct recollection of the assassination of President Kennedy; most were not yet listening to rock music by the time the Beatles broke up. </a:t>
            </a:r>
            <a:endParaRPr lang="en-US" dirty="0" smtClean="0"/>
          </a:p>
          <a:p>
            <a:endParaRPr lang="en-US" dirty="0"/>
          </a:p>
          <a:p>
            <a:r>
              <a:rPr lang="en-US" dirty="0"/>
              <a:t>They were </a:t>
            </a:r>
            <a:r>
              <a:rPr lang="en-US" dirty="0">
                <a:solidFill>
                  <a:srgbClr val="FF0000"/>
                </a:solidFill>
              </a:rPr>
              <a:t>more likely to use illegal drugs</a:t>
            </a:r>
            <a:r>
              <a:rPr lang="en-US" dirty="0"/>
              <a:t>.... often to a great and disturbing excess. And they were never subjected to the military draft. </a:t>
            </a:r>
            <a:endParaRPr lang="en-US" dirty="0" smtClean="0"/>
          </a:p>
          <a:p>
            <a:endParaRPr lang="en-US" dirty="0"/>
          </a:p>
          <a:p>
            <a:r>
              <a:rPr lang="en-US" dirty="0" smtClean="0">
                <a:solidFill>
                  <a:srgbClr val="FF0000"/>
                </a:solidFill>
              </a:rPr>
              <a:t>The boomer generation possessed great variability </a:t>
            </a:r>
            <a:r>
              <a:rPr lang="en-US" dirty="0" smtClean="0"/>
              <a:t>difficult to lump together and that will make caring for them more difficult to remain sane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8124" y="171822"/>
            <a:ext cx="1459757" cy="1546807"/>
          </a:xfrm>
          <a:prstGeom prst="rect">
            <a:avLst/>
          </a:prstGeom>
        </p:spPr>
      </p:pic>
    </p:spTree>
    <p:extLst>
      <p:ext uri="{BB962C8B-B14F-4D97-AF65-F5344CB8AC3E}">
        <p14:creationId xmlns:p14="http://schemas.microsoft.com/office/powerpoint/2010/main" val="3190830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199" y="2388005"/>
            <a:ext cx="10515600" cy="4351338"/>
          </a:xfrm>
        </p:spPr>
        <p:txBody>
          <a:bodyPr>
            <a:normAutofit fontScale="85000" lnSpcReduction="20000"/>
          </a:bodyPr>
          <a:lstStyle/>
          <a:p>
            <a:r>
              <a:rPr lang="en-US" dirty="0" smtClean="0"/>
              <a:t> </a:t>
            </a:r>
            <a:r>
              <a:rPr lang="en-US" dirty="0"/>
              <a:t>Balancing boomers' needs and desires against the </a:t>
            </a:r>
            <a:r>
              <a:rPr lang="en-US" dirty="0">
                <a:solidFill>
                  <a:srgbClr val="FF0000"/>
                </a:solidFill>
              </a:rPr>
              <a:t>physical, fiscal, and time realities</a:t>
            </a:r>
            <a:r>
              <a:rPr lang="en-US" dirty="0"/>
              <a:t> of caring for up to 75 million boomers will indeed be </a:t>
            </a:r>
            <a:r>
              <a:rPr lang="en-US" sz="3800" dirty="0"/>
              <a:t>taxing</a:t>
            </a:r>
            <a:r>
              <a:rPr lang="en-US" dirty="0"/>
              <a:t> (no pun intended). </a:t>
            </a:r>
            <a:endParaRPr lang="en-US" dirty="0" smtClean="0"/>
          </a:p>
          <a:p>
            <a:pPr marL="0" indent="0">
              <a:buNone/>
            </a:pPr>
            <a:endParaRPr lang="en-US" dirty="0"/>
          </a:p>
          <a:p>
            <a:r>
              <a:rPr lang="en-US" dirty="0" smtClean="0"/>
              <a:t>In </a:t>
            </a:r>
            <a:r>
              <a:rPr lang="en-US" dirty="0"/>
              <a:t>preparing for this generational sonic boom(</a:t>
            </a:r>
            <a:r>
              <a:rPr lang="en-US" dirty="0" err="1"/>
              <a:t>er</a:t>
            </a:r>
            <a:r>
              <a:rPr lang="en-US" dirty="0"/>
              <a:t>), primary care specialists, including physicians, physician assistants, and nurse </a:t>
            </a:r>
            <a:r>
              <a:rPr lang="en-US" dirty="0" smtClean="0"/>
              <a:t>practitioners, Social Workers, CNA’s, PT’s OT’s, RN’s, LPN’s Activity therapist’s  as well as </a:t>
            </a:r>
            <a:r>
              <a:rPr lang="en-US" dirty="0" smtClean="0">
                <a:solidFill>
                  <a:srgbClr val="FF0000"/>
                </a:solidFill>
              </a:rPr>
              <a:t>AAA </a:t>
            </a:r>
            <a:r>
              <a:rPr lang="en-US" dirty="0" smtClean="0"/>
              <a:t>home health, etc. who </a:t>
            </a:r>
            <a:r>
              <a:rPr lang="en-US" dirty="0"/>
              <a:t>treat these </a:t>
            </a:r>
            <a:r>
              <a:rPr lang="en-US" dirty="0" smtClean="0"/>
              <a:t>Boomer’s, will need </a:t>
            </a:r>
            <a:r>
              <a:rPr lang="en-US" dirty="0"/>
              <a:t>to answer several </a:t>
            </a:r>
            <a:r>
              <a:rPr lang="en-US" dirty="0" smtClean="0"/>
              <a:t>questions.</a:t>
            </a:r>
          </a:p>
          <a:p>
            <a:endParaRPr lang="en-US" dirty="0"/>
          </a:p>
          <a:p>
            <a:r>
              <a:rPr lang="en-US" dirty="0" smtClean="0"/>
              <a:t>Then  </a:t>
            </a:r>
            <a:r>
              <a:rPr lang="en-US" dirty="0"/>
              <a:t>engage in </a:t>
            </a:r>
            <a:r>
              <a:rPr lang="en-US" sz="3800" dirty="0"/>
              <a:t>forward thinking </a:t>
            </a:r>
            <a:r>
              <a:rPr lang="en-US" dirty="0"/>
              <a:t>and planning in order to provide good primary care and remain attractive to baby boomers so </a:t>
            </a:r>
            <a:r>
              <a:rPr lang="en-US" dirty="0" smtClean="0"/>
              <a:t>that </a:t>
            </a:r>
            <a:r>
              <a:rPr lang="en-US" dirty="0" smtClean="0">
                <a:solidFill>
                  <a:srgbClr val="FF0000"/>
                </a:solidFill>
              </a:rPr>
              <a:t>community agencies can service more boomers </a:t>
            </a:r>
            <a:r>
              <a:rPr lang="en-US" dirty="0">
                <a:solidFill>
                  <a:srgbClr val="FF0000"/>
                </a:solidFill>
              </a:rPr>
              <a:t>facilities will have few empty beds and the residents will receive quality care.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3051" y="0"/>
            <a:ext cx="1724025" cy="2101174"/>
          </a:xfrm>
          <a:prstGeom prst="rect">
            <a:avLst/>
          </a:prstGeom>
        </p:spPr>
      </p:pic>
    </p:spTree>
    <p:extLst>
      <p:ext uri="{BB962C8B-B14F-4D97-AF65-F5344CB8AC3E}">
        <p14:creationId xmlns:p14="http://schemas.microsoft.com/office/powerpoint/2010/main" val="1940758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nd</a:t>
            </a:r>
            <a:r>
              <a:rPr lang="en-US" dirty="0"/>
              <a:t> What you need to screen for and assess when working with a Boomer</a:t>
            </a:r>
          </a:p>
        </p:txBody>
      </p:sp>
      <p:sp>
        <p:nvSpPr>
          <p:cNvPr id="3" name="Content Placeholder 2"/>
          <p:cNvSpPr>
            <a:spLocks noGrp="1"/>
          </p:cNvSpPr>
          <p:nvPr>
            <p:ph idx="1"/>
          </p:nvPr>
        </p:nvSpPr>
        <p:spPr/>
        <p:txBody>
          <a:bodyPr/>
          <a:lstStyle/>
          <a:p>
            <a:endParaRPr lang="en-US" dirty="0"/>
          </a:p>
          <a:p>
            <a:r>
              <a:rPr lang="en-US" dirty="0" smtClean="0"/>
              <a:t> </a:t>
            </a:r>
            <a:r>
              <a:rPr lang="en-US" dirty="0"/>
              <a:t>"It's not your father's </a:t>
            </a:r>
            <a:r>
              <a:rPr lang="en-US" dirty="0" smtClean="0"/>
              <a:t>Oldsmobile“ that you are working with—</a:t>
            </a:r>
            <a:r>
              <a:rPr lang="en-US" dirty="0" err="1" smtClean="0"/>
              <a:t>ie</a:t>
            </a:r>
            <a:r>
              <a:rPr lang="en-US" dirty="0"/>
              <a:t>.</a:t>
            </a:r>
            <a:r>
              <a:rPr lang="en-US" dirty="0" smtClean="0"/>
              <a:t> </a:t>
            </a:r>
            <a:r>
              <a:rPr lang="en-US" dirty="0"/>
              <a:t>baby boomers are not traditional </a:t>
            </a:r>
            <a:r>
              <a:rPr lang="en-US" dirty="0" smtClean="0"/>
              <a:t>patients, clients, residents.</a:t>
            </a:r>
          </a:p>
          <a:p>
            <a:endParaRPr lang="en-US" dirty="0"/>
          </a:p>
          <a:p>
            <a:r>
              <a:rPr lang="en-US" dirty="0" smtClean="0"/>
              <a:t>Non traditional approaches, tests, activities, preferences will be in play</a:t>
            </a:r>
            <a:endParaRPr lang="en-US" dirty="0"/>
          </a:p>
          <a:p>
            <a:endParaRPr lang="en-US" dirty="0"/>
          </a:p>
        </p:txBody>
      </p:sp>
    </p:spTree>
    <p:extLst>
      <p:ext uri="{BB962C8B-B14F-4D97-AF65-F5344CB8AC3E}">
        <p14:creationId xmlns:p14="http://schemas.microsoft.com/office/powerpoint/2010/main" val="4195476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756"/>
            <a:ext cx="10515600" cy="1325563"/>
          </a:xfrm>
        </p:spPr>
        <p:txBody>
          <a:bodyPr/>
          <a:lstStyle/>
          <a:p>
            <a:r>
              <a:rPr lang="en-US" dirty="0" smtClean="0"/>
              <a:t>Screening </a:t>
            </a:r>
            <a:r>
              <a:rPr lang="en-US" dirty="0"/>
              <a:t>all baby boomers for hepatitis C</a:t>
            </a:r>
          </a:p>
        </p:txBody>
      </p:sp>
      <p:sp>
        <p:nvSpPr>
          <p:cNvPr id="3" name="Content Placeholder 2"/>
          <p:cNvSpPr>
            <a:spLocks noGrp="1"/>
          </p:cNvSpPr>
          <p:nvPr>
            <p:ph idx="1"/>
          </p:nvPr>
        </p:nvSpPr>
        <p:spPr>
          <a:xfrm>
            <a:off x="838200" y="873125"/>
            <a:ext cx="10515600" cy="4351338"/>
          </a:xfrm>
        </p:spPr>
        <p:txBody>
          <a:bodyPr>
            <a:normAutofit fontScale="85000" lnSpcReduction="20000"/>
          </a:bodyPr>
          <a:lstStyle/>
          <a:p>
            <a:r>
              <a:rPr lang="en-US" dirty="0"/>
              <a:t>The boomer cohort, accustomed to being trendsetters throughout their lives, will continue to set trends whether or not they age in place</a:t>
            </a:r>
            <a:r>
              <a:rPr lang="en-US" dirty="0" smtClean="0"/>
              <a:t>.</a:t>
            </a:r>
          </a:p>
          <a:p>
            <a:endParaRPr lang="en-US" dirty="0"/>
          </a:p>
          <a:p>
            <a:r>
              <a:rPr lang="en-US" dirty="0" smtClean="0"/>
              <a:t> </a:t>
            </a:r>
            <a:r>
              <a:rPr lang="en-US" dirty="0"/>
              <a:t>Embracing drugs, sex, rebellion, and rock and roll, the boomers have lived very differently from their parents. In their youth, many baby boomers used multiple types of drugs. Some smoked drugs like </a:t>
            </a:r>
            <a:r>
              <a:rPr lang="en-US" dirty="0" smtClean="0"/>
              <a:t>marijuana (</a:t>
            </a:r>
            <a:r>
              <a:rPr lang="en-US" dirty="0" smtClean="0">
                <a:solidFill>
                  <a:srgbClr val="FF0000"/>
                </a:solidFill>
              </a:rPr>
              <a:t>now becoming legal</a:t>
            </a:r>
            <a:r>
              <a:rPr lang="en-US" dirty="0" smtClean="0"/>
              <a:t>); </a:t>
            </a:r>
            <a:r>
              <a:rPr lang="en-US" dirty="0"/>
              <a:t>some ingested drugs like psychedelic mushrooms; and some injected other drugs like heroin. </a:t>
            </a:r>
            <a:endParaRPr lang="en-US" dirty="0" smtClean="0"/>
          </a:p>
          <a:p>
            <a:endParaRPr lang="en-US" dirty="0"/>
          </a:p>
          <a:p>
            <a:r>
              <a:rPr lang="en-US" dirty="0" smtClean="0"/>
              <a:t>This </a:t>
            </a:r>
            <a:r>
              <a:rPr lang="en-US" dirty="0"/>
              <a:t>history should argue in favor of primary care </a:t>
            </a:r>
            <a:r>
              <a:rPr lang="en-US" dirty="0" smtClean="0"/>
              <a:t>professionals, </a:t>
            </a:r>
            <a:r>
              <a:rPr lang="en-US" dirty="0"/>
              <a:t>asking about previous and current drug use (including addictions), and inquiring about </a:t>
            </a:r>
            <a:r>
              <a:rPr lang="en-US" dirty="0">
                <a:solidFill>
                  <a:srgbClr val="FF0000"/>
                </a:solidFill>
              </a:rPr>
              <a:t>prescription medication and its possible abuse</a:t>
            </a:r>
            <a:r>
              <a:rPr lang="en-US" dirty="0"/>
              <a:t>, all of which can exert a significant impact on individuals' current medical conditions and their response to treatment.</a:t>
            </a:r>
          </a:p>
          <a:p>
            <a:endParaRPr lang="en-US" dirty="0"/>
          </a:p>
        </p:txBody>
      </p:sp>
      <p:pic>
        <p:nvPicPr>
          <p:cNvPr id="5" name="Content Placeholder 4"/>
          <p:cNvPicPr>
            <a:picLocks noChangeAspect="1"/>
          </p:cNvPicPr>
          <p:nvPr/>
        </p:nvPicPr>
        <p:blipFill>
          <a:blip r:embed="rId2"/>
          <a:stretch>
            <a:fillRect/>
          </a:stretch>
        </p:blipFill>
        <p:spPr>
          <a:xfrm>
            <a:off x="8487177" y="4825889"/>
            <a:ext cx="3375070" cy="1928611"/>
          </a:xfrm>
          <a:prstGeom prst="rect">
            <a:avLst/>
          </a:prstGeom>
        </p:spPr>
      </p:pic>
    </p:spTree>
    <p:extLst>
      <p:ext uri="{BB962C8B-B14F-4D97-AF65-F5344CB8AC3E}">
        <p14:creationId xmlns:p14="http://schemas.microsoft.com/office/powerpoint/2010/main" val="177251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medications/CAM</a:t>
            </a:r>
            <a:endParaRPr lang="en-US" dirty="0"/>
          </a:p>
        </p:txBody>
      </p:sp>
      <p:sp>
        <p:nvSpPr>
          <p:cNvPr id="3" name="Content Placeholder 2"/>
          <p:cNvSpPr>
            <a:spLocks noGrp="1"/>
          </p:cNvSpPr>
          <p:nvPr>
            <p:ph idx="1"/>
          </p:nvPr>
        </p:nvSpPr>
        <p:spPr/>
        <p:txBody>
          <a:bodyPr>
            <a:normAutofit fontScale="85000" lnSpcReduction="20000"/>
          </a:bodyPr>
          <a:lstStyle/>
          <a:p>
            <a:r>
              <a:rPr lang="en-US" dirty="0"/>
              <a:t>Baby boomers often take over-the-counter medications and supplements promoted in advertisements and self-help literature</a:t>
            </a:r>
            <a:r>
              <a:rPr lang="en-US" dirty="0" smtClean="0"/>
              <a:t>.</a:t>
            </a:r>
          </a:p>
          <a:p>
            <a:endParaRPr lang="en-US" dirty="0"/>
          </a:p>
          <a:p>
            <a:r>
              <a:rPr lang="en-US" dirty="0" smtClean="0"/>
              <a:t>It's </a:t>
            </a:r>
            <a:r>
              <a:rPr lang="en-US" dirty="0"/>
              <a:t>important to determine whether baby boomers take any vitamins such as E or D3, herbs such as St John's wort, hormones such as melatonin, or Emu oil for pain relief, </a:t>
            </a:r>
            <a:r>
              <a:rPr lang="en-US" dirty="0">
                <a:solidFill>
                  <a:srgbClr val="FF0000"/>
                </a:solidFill>
              </a:rPr>
              <a:t>as supplements can interfere with medications prescribed by health care professionals and can even result in dangerous situations</a:t>
            </a:r>
            <a:r>
              <a:rPr lang="en-US" dirty="0" smtClean="0">
                <a:solidFill>
                  <a:srgbClr val="FF0000"/>
                </a:solidFill>
              </a:rPr>
              <a:t>.</a:t>
            </a:r>
          </a:p>
          <a:p>
            <a:endParaRPr lang="en-US" dirty="0"/>
          </a:p>
          <a:p>
            <a:r>
              <a:rPr lang="en-US" dirty="0" smtClean="0"/>
              <a:t> </a:t>
            </a:r>
            <a:r>
              <a:rPr lang="en-US" dirty="0"/>
              <a:t>Clinicians will encounter patients with multiple chronic conditions who will </a:t>
            </a:r>
            <a:r>
              <a:rPr lang="en-US" dirty="0" smtClean="0"/>
              <a:t>not take prescribed medications without question</a:t>
            </a:r>
          </a:p>
          <a:p>
            <a:endParaRPr lang="en-US" dirty="0"/>
          </a:p>
          <a:p>
            <a:r>
              <a:rPr lang="en-US" dirty="0" smtClean="0"/>
              <a:t>They will want </a:t>
            </a:r>
            <a:r>
              <a:rPr lang="en-US" dirty="0"/>
              <a:t>to understand available treatments and medications </a:t>
            </a:r>
            <a:r>
              <a:rPr lang="en-US" dirty="0">
                <a:solidFill>
                  <a:srgbClr val="FF0000"/>
                </a:solidFill>
              </a:rPr>
              <a:t>before giving informed </a:t>
            </a:r>
            <a:r>
              <a:rPr lang="en-US" dirty="0" smtClean="0">
                <a:solidFill>
                  <a:srgbClr val="FF0000"/>
                </a:solidFill>
              </a:rPr>
              <a:t>consent</a:t>
            </a:r>
            <a:r>
              <a:rPr lang="en-US" dirty="0" smtClean="0"/>
              <a:t> be prepared to discuss and </a:t>
            </a:r>
            <a:r>
              <a:rPr lang="en-US" dirty="0" smtClean="0">
                <a:solidFill>
                  <a:srgbClr val="FF0000"/>
                </a:solidFill>
              </a:rPr>
              <a:t>compromise</a:t>
            </a:r>
            <a:r>
              <a:rPr lang="en-US" dirty="0" smtClean="0"/>
              <a:t> (Steroid Pack)</a:t>
            </a:r>
            <a:endParaRPr lang="en-US" dirty="0"/>
          </a:p>
        </p:txBody>
      </p:sp>
    </p:spTree>
    <p:extLst>
      <p:ext uri="{BB962C8B-B14F-4D97-AF65-F5344CB8AC3E}">
        <p14:creationId xmlns:p14="http://schemas.microsoft.com/office/powerpoint/2010/main" val="2233534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Facilities </a:t>
            </a:r>
            <a:r>
              <a:rPr lang="en-US" dirty="0"/>
              <a:t>will need to display their flexibility as never before. One size will not fit all.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When building a new facility or remodeling or expanding an existing facility, think private rooms. </a:t>
            </a:r>
            <a:endParaRPr lang="en-US" dirty="0" smtClean="0"/>
          </a:p>
          <a:p>
            <a:endParaRPr lang="en-US" dirty="0"/>
          </a:p>
          <a:p>
            <a:r>
              <a:rPr lang="en-US" dirty="0" smtClean="0">
                <a:solidFill>
                  <a:srgbClr val="FF0000"/>
                </a:solidFill>
              </a:rPr>
              <a:t>In </a:t>
            </a:r>
            <a:r>
              <a:rPr lang="en-US" dirty="0">
                <a:solidFill>
                  <a:srgbClr val="FF0000"/>
                </a:solidFill>
              </a:rPr>
              <a:t>years gone by, boomers may have shared their marijuana, their needles, and their beds</a:t>
            </a:r>
            <a:r>
              <a:rPr lang="en-US" dirty="0" smtClean="0"/>
              <a:t>.</a:t>
            </a:r>
          </a:p>
          <a:p>
            <a:endParaRPr lang="en-US" dirty="0"/>
          </a:p>
          <a:p>
            <a:r>
              <a:rPr lang="en-US" dirty="0" smtClean="0"/>
              <a:t> </a:t>
            </a:r>
            <a:r>
              <a:rPr lang="en-US" dirty="0"/>
              <a:t>However, at this stage of their lives</a:t>
            </a:r>
            <a:r>
              <a:rPr lang="en-US" dirty="0">
                <a:solidFill>
                  <a:srgbClr val="FF0000"/>
                </a:solidFill>
              </a:rPr>
              <a:t>, a private room will be of singular importance. </a:t>
            </a:r>
            <a:endParaRPr lang="en-US" dirty="0" smtClean="0">
              <a:solidFill>
                <a:srgbClr val="FF0000"/>
              </a:solidFill>
            </a:endParaRPr>
          </a:p>
          <a:p>
            <a:endParaRPr lang="en-US" dirty="0">
              <a:solidFill>
                <a:srgbClr val="FF0000"/>
              </a:solidFill>
            </a:endParaRPr>
          </a:p>
          <a:p>
            <a:r>
              <a:rPr lang="en-US" sz="3800" dirty="0" smtClean="0">
                <a:solidFill>
                  <a:srgbClr val="FF0000"/>
                </a:solidFill>
              </a:rPr>
              <a:t>Boomers </a:t>
            </a:r>
            <a:r>
              <a:rPr lang="en-US" sz="3800" dirty="0">
                <a:solidFill>
                  <a:srgbClr val="FF0000"/>
                </a:solidFill>
              </a:rPr>
              <a:t>will want autonomy</a:t>
            </a:r>
            <a:r>
              <a:rPr lang="en-US" dirty="0"/>
              <a:t>, and they will prefer to live the remainder of their years in a meaningful way where they control what they eat, when they go to bed and get up, and what activities are best suited to their interests. </a:t>
            </a:r>
            <a:endParaRPr lang="en-US" dirty="0" smtClean="0"/>
          </a:p>
          <a:p>
            <a:endParaRPr lang="en-US" dirty="0"/>
          </a:p>
          <a:p>
            <a:pPr marL="914400" lvl="2" indent="0">
              <a:buNone/>
            </a:pPr>
            <a:r>
              <a:rPr lang="en-US" dirty="0" smtClean="0"/>
              <a:t>                                             WHAT IS YOUR FACILITIES POLICY ON:</a:t>
            </a:r>
            <a:endParaRPr lang="en-US" dirty="0"/>
          </a:p>
          <a:p>
            <a:endParaRPr lang="en-US" dirty="0"/>
          </a:p>
        </p:txBody>
      </p:sp>
    </p:spTree>
    <p:extLst>
      <p:ext uri="{BB962C8B-B14F-4D97-AF65-F5344CB8AC3E}">
        <p14:creationId xmlns:p14="http://schemas.microsoft.com/office/powerpoint/2010/main" val="3516741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p:txBody>
          <a:bodyPr/>
          <a:lstStyle/>
          <a:p>
            <a:fld id="{3E77CCBF-A9E5-459A-B432-401EFE4693E0}" type="slidenum">
              <a:rPr lang="en-US"/>
              <a:pPr/>
              <a:t>2</a:t>
            </a:fld>
            <a:endParaRPr lang="en-US" dirty="0"/>
          </a:p>
        </p:txBody>
      </p:sp>
      <p:pic>
        <p:nvPicPr>
          <p:cNvPr id="219138" name="Picture 2" descr="CTN"/>
          <p:cNvPicPr>
            <a:picLocks noChangeAspect="1" noChangeArrowheads="1"/>
          </p:cNvPicPr>
          <p:nvPr/>
        </p:nvPicPr>
        <p:blipFill>
          <a:blip r:embed="rId3" cstate="print"/>
          <a:srcRect/>
          <a:stretch>
            <a:fillRect/>
          </a:stretch>
        </p:blipFill>
        <p:spPr bwMode="auto">
          <a:xfrm>
            <a:off x="2667000" y="1158875"/>
            <a:ext cx="6324600" cy="5562600"/>
          </a:xfrm>
          <a:prstGeom prst="rect">
            <a:avLst/>
          </a:prstGeom>
          <a:noFill/>
        </p:spPr>
      </p:pic>
    </p:spTree>
    <p:extLst>
      <p:ext uri="{BB962C8B-B14F-4D97-AF65-F5344CB8AC3E}">
        <p14:creationId xmlns:p14="http://schemas.microsoft.com/office/powerpoint/2010/main" val="1357968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95325" y="2451100"/>
            <a:ext cx="10515600" cy="4351338"/>
          </a:xfrm>
        </p:spPr>
        <p:txBody>
          <a:bodyPr>
            <a:normAutofit fontScale="77500" lnSpcReduction="20000"/>
          </a:bodyPr>
          <a:lstStyle/>
          <a:p>
            <a:r>
              <a:rPr lang="en-US" dirty="0"/>
              <a:t>LTC facilities administrators and staff should be prepared for boomers to be admitted with their </a:t>
            </a:r>
            <a:r>
              <a:rPr lang="en-US" dirty="0">
                <a:solidFill>
                  <a:srgbClr val="FF0000"/>
                </a:solidFill>
              </a:rPr>
              <a:t>transcutaneous electrical nerve stimulation </a:t>
            </a:r>
            <a:r>
              <a:rPr lang="en-US" dirty="0"/>
              <a:t>(TENS) machines, paraffin heat baths, and biofeedback apparatus. </a:t>
            </a:r>
            <a:endParaRPr lang="en-US" dirty="0" smtClean="0"/>
          </a:p>
          <a:p>
            <a:endParaRPr lang="en-US" dirty="0"/>
          </a:p>
          <a:p>
            <a:r>
              <a:rPr lang="en-US" dirty="0" smtClean="0"/>
              <a:t>They </a:t>
            </a:r>
            <a:r>
              <a:rPr lang="en-US" dirty="0"/>
              <a:t>will likely request or bring their own </a:t>
            </a:r>
            <a:r>
              <a:rPr lang="en-US" dirty="0">
                <a:solidFill>
                  <a:srgbClr val="FF0000"/>
                </a:solidFill>
              </a:rPr>
              <a:t>mini-refrigerators </a:t>
            </a:r>
            <a:r>
              <a:rPr lang="en-US" dirty="0"/>
              <a:t>for beer, wine, and other beverages of choice. </a:t>
            </a:r>
            <a:endParaRPr lang="en-US" dirty="0" smtClean="0"/>
          </a:p>
          <a:p>
            <a:endParaRPr lang="en-US" dirty="0"/>
          </a:p>
          <a:p>
            <a:r>
              <a:rPr lang="en-US" dirty="0" smtClean="0"/>
              <a:t>Since </a:t>
            </a:r>
            <a:r>
              <a:rPr lang="en-US" dirty="0"/>
              <a:t>boomers have been exposed to a wide variety of ethnic foods over the course of their lives, consider surveying residents to determine their food preferences and offer menus featuring international options for greater variety and opportunity for personal growth</a:t>
            </a:r>
            <a:r>
              <a:rPr lang="en-US" dirty="0" smtClean="0"/>
              <a:t>.</a:t>
            </a:r>
          </a:p>
          <a:p>
            <a:pPr marL="0" indent="0">
              <a:buNone/>
            </a:pPr>
            <a:endParaRPr lang="en-US" dirty="0" smtClean="0"/>
          </a:p>
          <a:p>
            <a:r>
              <a:rPr lang="en-US" dirty="0" smtClean="0"/>
              <a:t> </a:t>
            </a:r>
            <a:r>
              <a:rPr lang="en-US" dirty="0"/>
              <a:t>It will be essential to satisfy boomers' food preferences, which may include </a:t>
            </a:r>
            <a:r>
              <a:rPr lang="en-US" dirty="0">
                <a:solidFill>
                  <a:srgbClr val="FF0000"/>
                </a:solidFill>
              </a:rPr>
              <a:t>sushi, tofu, and organic and gluten-free foods, as well as vegetarian options. </a:t>
            </a:r>
            <a:endParaRPr lang="en-US" dirty="0" smtClean="0">
              <a:solidFill>
                <a:srgbClr val="FF0000"/>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12" y="468312"/>
            <a:ext cx="1352550" cy="18605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688" y="456406"/>
            <a:ext cx="1143000" cy="1143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3051" y="327024"/>
            <a:ext cx="2143125" cy="21431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4387" y="327024"/>
            <a:ext cx="2466975" cy="1847850"/>
          </a:xfrm>
          <a:prstGeom prst="rect">
            <a:avLst/>
          </a:prstGeom>
        </p:spPr>
      </p:pic>
    </p:spTree>
    <p:extLst>
      <p:ext uri="{BB962C8B-B14F-4D97-AF65-F5344CB8AC3E}">
        <p14:creationId xmlns:p14="http://schemas.microsoft.com/office/powerpoint/2010/main" val="218079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2225675"/>
            <a:ext cx="10515600" cy="4351338"/>
          </a:xfrm>
        </p:spPr>
        <p:txBody>
          <a:bodyPr>
            <a:normAutofit fontScale="70000" lnSpcReduction="20000"/>
          </a:bodyPr>
          <a:lstStyle/>
          <a:p>
            <a:r>
              <a:rPr lang="en-US" dirty="0">
                <a:solidFill>
                  <a:srgbClr val="FF0000"/>
                </a:solidFill>
              </a:rPr>
              <a:t>Boomers have attained record levels of education </a:t>
            </a:r>
            <a:r>
              <a:rPr lang="en-US" dirty="0"/>
              <a:t>with large numbers surpassing the educational status achieved by the previous generations. </a:t>
            </a:r>
            <a:r>
              <a:rPr lang="en-US" dirty="0" smtClean="0">
                <a:solidFill>
                  <a:srgbClr val="FF0000"/>
                </a:solidFill>
              </a:rPr>
              <a:t>WILL need estate planning</a:t>
            </a:r>
          </a:p>
          <a:p>
            <a:endParaRPr lang="en-US" dirty="0"/>
          </a:p>
          <a:p>
            <a:r>
              <a:rPr lang="en-US" dirty="0" smtClean="0"/>
              <a:t>This </a:t>
            </a:r>
            <a:r>
              <a:rPr lang="en-US" dirty="0"/>
              <a:t>can have positive effects because higher levels of education may postpone the onset of neurocognitive disorders due to Alzheimer's disease. </a:t>
            </a:r>
            <a:r>
              <a:rPr lang="en-US" dirty="0" smtClean="0"/>
              <a:t>ALREADY TRUE</a:t>
            </a:r>
          </a:p>
          <a:p>
            <a:endParaRPr lang="en-US" dirty="0"/>
          </a:p>
          <a:p>
            <a:r>
              <a:rPr lang="en-US" dirty="0" smtClean="0"/>
              <a:t>On </a:t>
            </a:r>
            <a:r>
              <a:rPr lang="en-US" dirty="0"/>
              <a:t>the other hand, this will certainly challenge any facility's activity staff because </a:t>
            </a:r>
            <a:r>
              <a:rPr lang="en-US" dirty="0">
                <a:solidFill>
                  <a:srgbClr val="FF0000"/>
                </a:solidFill>
              </a:rPr>
              <a:t>current birthday, Bible, and bingo routines </a:t>
            </a:r>
            <a:r>
              <a:rPr lang="en-US" dirty="0" smtClean="0">
                <a:solidFill>
                  <a:srgbClr val="FF0000"/>
                </a:solidFill>
              </a:rPr>
              <a:t>may/will </a:t>
            </a:r>
            <a:r>
              <a:rPr lang="en-US" dirty="0">
                <a:solidFill>
                  <a:srgbClr val="FF0000"/>
                </a:solidFill>
              </a:rPr>
              <a:t>fall short </a:t>
            </a:r>
            <a:r>
              <a:rPr lang="en-US" dirty="0"/>
              <a:t>of boomers' expectations. </a:t>
            </a:r>
            <a:endParaRPr lang="en-US" dirty="0" smtClean="0"/>
          </a:p>
          <a:p>
            <a:endParaRPr lang="en-US" dirty="0"/>
          </a:p>
          <a:p>
            <a:r>
              <a:rPr lang="en-US" dirty="0" smtClean="0"/>
              <a:t>Baby </a:t>
            </a:r>
            <a:r>
              <a:rPr lang="en-US" dirty="0"/>
              <a:t>boomers will expect autonomy with regard to their daily routines. They will not necessarily rely on medical care offered within a facility. They will appreciate </a:t>
            </a:r>
            <a:r>
              <a:rPr lang="en-US" dirty="0">
                <a:solidFill>
                  <a:srgbClr val="FF0000"/>
                </a:solidFill>
              </a:rPr>
              <a:t>access to transportation</a:t>
            </a:r>
            <a:r>
              <a:rPr lang="en-US" dirty="0"/>
              <a:t> should they wish to leave a facility for outings such as physician appointments, shopping, or meeting friends. </a:t>
            </a:r>
            <a:endParaRPr lang="en-US" dirty="0" smtClean="0"/>
          </a:p>
          <a:p>
            <a:r>
              <a:rPr lang="en-US" dirty="0" smtClean="0"/>
              <a:t>They </a:t>
            </a:r>
            <a:r>
              <a:rPr lang="en-US" dirty="0"/>
              <a:t>will want to reside in a place that complements their lifestyles, with comfortable living and the ability to obtain good medical care for physical issues.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192088"/>
            <a:ext cx="9715500" cy="1381125"/>
          </a:xfrm>
          <a:prstGeom prst="rect">
            <a:avLst/>
          </a:prstGeom>
        </p:spPr>
      </p:pic>
    </p:spTree>
    <p:extLst>
      <p:ext uri="{BB962C8B-B14F-4D97-AF65-F5344CB8AC3E}">
        <p14:creationId xmlns:p14="http://schemas.microsoft.com/office/powerpoint/2010/main" val="2018386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2611438"/>
            <a:ext cx="10515600" cy="4351338"/>
          </a:xfrm>
        </p:spPr>
        <p:txBody>
          <a:bodyPr>
            <a:normAutofit fontScale="77500" lnSpcReduction="20000"/>
          </a:bodyPr>
          <a:lstStyle/>
          <a:p>
            <a:r>
              <a:rPr lang="en-US" dirty="0"/>
              <a:t>Facilities should consider </a:t>
            </a:r>
            <a:r>
              <a:rPr lang="en-US" dirty="0">
                <a:solidFill>
                  <a:srgbClr val="FF0000"/>
                </a:solidFill>
              </a:rPr>
              <a:t>hiring geriatric fitness trainers </a:t>
            </a:r>
            <a:r>
              <a:rPr lang="en-US" dirty="0"/>
              <a:t>to help prevent injuries and creating exercise rooms with appropriate equipment as well as contracting with </a:t>
            </a:r>
            <a:r>
              <a:rPr lang="en-US" dirty="0">
                <a:solidFill>
                  <a:srgbClr val="FF0000"/>
                </a:solidFill>
              </a:rPr>
              <a:t>specialized elder care yoga and tai chi instructors. </a:t>
            </a:r>
            <a:endParaRPr lang="en-US" dirty="0" smtClean="0">
              <a:solidFill>
                <a:srgbClr val="FF0000"/>
              </a:solidFill>
            </a:endParaRPr>
          </a:p>
          <a:p>
            <a:endParaRPr lang="en-US" dirty="0"/>
          </a:p>
          <a:p>
            <a:r>
              <a:rPr lang="en-US" dirty="0" smtClean="0"/>
              <a:t>This </a:t>
            </a:r>
            <a:r>
              <a:rPr lang="en-US" dirty="0"/>
              <a:t>yields the </a:t>
            </a:r>
            <a:r>
              <a:rPr lang="en-US" dirty="0" smtClean="0"/>
              <a:t>two fold </a:t>
            </a:r>
            <a:r>
              <a:rPr lang="en-US" dirty="0"/>
              <a:t>advantage of assisting boomers to get into or stay in shape, which helps reduce medical costs</a:t>
            </a:r>
            <a:r>
              <a:rPr lang="en-US" dirty="0" smtClean="0"/>
              <a:t>.</a:t>
            </a:r>
          </a:p>
          <a:p>
            <a:endParaRPr lang="en-US" dirty="0"/>
          </a:p>
          <a:p>
            <a:r>
              <a:rPr lang="en-US" dirty="0"/>
              <a:t>Activities will need to change to meet baby boomers' expectations. When building a new facility or expanding or remodeling a current facility, it's important to add space for activities. Replacing a large activity room with smaller rooms that could become </a:t>
            </a:r>
            <a:r>
              <a:rPr lang="en-US" dirty="0">
                <a:solidFill>
                  <a:srgbClr val="FF0000"/>
                </a:solidFill>
              </a:rPr>
              <a:t>destinations</a:t>
            </a:r>
            <a:r>
              <a:rPr lang="en-US" dirty="0"/>
              <a:t> for boomer residents is worth considering. A library, for instance, is a potential destination for all residents, which could offer listening stations for music, </a:t>
            </a:r>
            <a:r>
              <a:rPr lang="en-US" sz="4100" dirty="0">
                <a:solidFill>
                  <a:srgbClr val="FF0000"/>
                </a:solidFill>
              </a:rPr>
              <a:t>computers</a:t>
            </a:r>
            <a:r>
              <a:rPr lang="en-US" dirty="0"/>
              <a:t> for education and recreation, books, and magazines. Educational sessions could be readily provided there for small groups of residents.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037" y="204788"/>
            <a:ext cx="2466975" cy="18478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9513" y="279400"/>
            <a:ext cx="3190875" cy="14287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3363" y="0"/>
            <a:ext cx="1905000" cy="2286000"/>
          </a:xfrm>
          <a:prstGeom prst="rect">
            <a:avLst/>
          </a:prstGeom>
        </p:spPr>
      </p:pic>
    </p:spTree>
    <p:extLst>
      <p:ext uri="{BB962C8B-B14F-4D97-AF65-F5344CB8AC3E}">
        <p14:creationId xmlns:p14="http://schemas.microsoft.com/office/powerpoint/2010/main" val="2276769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09588" y="2498725"/>
            <a:ext cx="10515600" cy="4351338"/>
          </a:xfrm>
        </p:spPr>
        <p:txBody>
          <a:bodyPr>
            <a:normAutofit fontScale="85000" lnSpcReduction="20000"/>
          </a:bodyPr>
          <a:lstStyle/>
          <a:p>
            <a:r>
              <a:rPr lang="en-US" dirty="0"/>
              <a:t>Other useful functions for desirable rooms or areas include a horticulture room; a nondenominational chapel; a </a:t>
            </a:r>
            <a:r>
              <a:rPr lang="en-US" dirty="0">
                <a:solidFill>
                  <a:srgbClr val="FF0000"/>
                </a:solidFill>
              </a:rPr>
              <a:t>Snoezelen therapy room </a:t>
            </a:r>
            <a:r>
              <a:rPr lang="en-US" dirty="0"/>
              <a:t>(especially for advanced neurocognitive disorders); a store for shopping essentials; an </a:t>
            </a:r>
            <a:r>
              <a:rPr lang="en-US" dirty="0">
                <a:solidFill>
                  <a:srgbClr val="FF0000"/>
                </a:solidFill>
              </a:rPr>
              <a:t>outdoor patio </a:t>
            </a:r>
            <a:r>
              <a:rPr lang="en-US" dirty="0"/>
              <a:t>for barbeques, social gatherings, Oktoberfest, and gardening; a </a:t>
            </a:r>
            <a:r>
              <a:rPr lang="en-US" dirty="0">
                <a:solidFill>
                  <a:srgbClr val="FF0000"/>
                </a:solidFill>
              </a:rPr>
              <a:t>swimming pool</a:t>
            </a:r>
            <a:r>
              <a:rPr lang="en-US" dirty="0"/>
              <a:t>; a spa; and a fitness room with classes</a:t>
            </a:r>
            <a:r>
              <a:rPr lang="en-US" dirty="0" smtClean="0"/>
              <a:t>.</a:t>
            </a:r>
          </a:p>
          <a:p>
            <a:endParaRPr lang="en-US" dirty="0" smtClean="0"/>
          </a:p>
          <a:p>
            <a:r>
              <a:rPr lang="en-US" dirty="0" smtClean="0"/>
              <a:t> </a:t>
            </a:r>
            <a:r>
              <a:rPr lang="en-US" dirty="0"/>
              <a:t>All are potential destinations with appeal to varying tastes and abilities. These destinations could be used for activities, including group programing</a:t>
            </a:r>
            <a:r>
              <a:rPr lang="en-US" dirty="0" smtClean="0"/>
              <a:t>.</a:t>
            </a:r>
          </a:p>
          <a:p>
            <a:endParaRPr lang="en-US" dirty="0"/>
          </a:p>
          <a:p>
            <a:r>
              <a:rPr lang="en-US" dirty="0" smtClean="0"/>
              <a:t> </a:t>
            </a:r>
            <a:r>
              <a:rPr lang="en-US" dirty="0"/>
              <a:t>When not being utilized for activity therapy, volunteers, family members, and the residents themselves can use the areas at times convenient for personal use and for club activities centered around hobbies and interests such as photography, bird watching, poker, bridge, and dance classes.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2133600" cy="2133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0312" y="0"/>
            <a:ext cx="2130426" cy="208048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8524" y="365124"/>
            <a:ext cx="2881313" cy="1918131"/>
          </a:xfrm>
          <a:prstGeom prst="rect">
            <a:avLst/>
          </a:prstGeom>
        </p:spPr>
      </p:pic>
    </p:spTree>
    <p:extLst>
      <p:ext uri="{BB962C8B-B14F-4D97-AF65-F5344CB8AC3E}">
        <p14:creationId xmlns:p14="http://schemas.microsoft.com/office/powerpoint/2010/main" val="2725340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6737" y="211136"/>
            <a:ext cx="2705100" cy="1685925"/>
          </a:xfrm>
          <a:prstGeom prst="rect">
            <a:avLst/>
          </a:prstGeom>
        </p:spPr>
      </p:pic>
      <p:pic>
        <p:nvPicPr>
          <p:cNvPr id="5" name="Picture 4"/>
          <p:cNvPicPr>
            <a:picLocks noChangeAspect="1"/>
          </p:cNvPicPr>
          <p:nvPr/>
        </p:nvPicPr>
        <p:blipFill>
          <a:blip r:embed="rId3"/>
          <a:stretch>
            <a:fillRect/>
          </a:stretch>
        </p:blipFill>
        <p:spPr>
          <a:xfrm>
            <a:off x="4543424" y="211136"/>
            <a:ext cx="2600325" cy="1762125"/>
          </a:xfrm>
          <a:prstGeom prst="rect">
            <a:avLst/>
          </a:prstGeom>
        </p:spPr>
      </p:pic>
      <p:sp>
        <p:nvSpPr>
          <p:cNvPr id="3" name="Content Placeholder 2"/>
          <p:cNvSpPr>
            <a:spLocks noGrp="1"/>
          </p:cNvSpPr>
          <p:nvPr>
            <p:ph idx="1"/>
          </p:nvPr>
        </p:nvSpPr>
        <p:spPr>
          <a:xfrm>
            <a:off x="838200" y="2297113"/>
            <a:ext cx="10515600" cy="4351338"/>
          </a:xfrm>
        </p:spPr>
        <p:txBody>
          <a:bodyPr>
            <a:normAutofit fontScale="77500" lnSpcReduction="20000"/>
          </a:bodyPr>
          <a:lstStyle/>
          <a:p>
            <a:r>
              <a:rPr lang="en-US" dirty="0"/>
              <a:t>Boomers were revolutionary when it came to </a:t>
            </a:r>
            <a:r>
              <a:rPr lang="en-US" dirty="0">
                <a:solidFill>
                  <a:srgbClr val="FF0000"/>
                </a:solidFill>
              </a:rPr>
              <a:t>sexuality</a:t>
            </a:r>
            <a:r>
              <a:rPr lang="en-US" dirty="0"/>
              <a:t>. In view of that fact, LTC facilities will need </a:t>
            </a:r>
            <a:r>
              <a:rPr lang="en-US" dirty="0">
                <a:solidFill>
                  <a:srgbClr val="FF0000"/>
                </a:solidFill>
              </a:rPr>
              <a:t>to think through sexuality questions sooner rather than later</a:t>
            </a:r>
            <a:r>
              <a:rPr lang="en-US" dirty="0" smtClean="0">
                <a:solidFill>
                  <a:srgbClr val="FF0000"/>
                </a:solidFill>
              </a:rPr>
              <a:t>.</a:t>
            </a:r>
          </a:p>
          <a:p>
            <a:endParaRPr lang="en-US" dirty="0"/>
          </a:p>
          <a:p>
            <a:r>
              <a:rPr lang="en-US" dirty="0" smtClean="0"/>
              <a:t> </a:t>
            </a:r>
            <a:r>
              <a:rPr lang="en-US" dirty="0"/>
              <a:t>Will baby boomers be permitted to have sexual relationships in care facilities—or will they even ask? Facilities will need to develop policies concerning sexuality. </a:t>
            </a:r>
            <a:endParaRPr lang="en-US" dirty="0" smtClean="0"/>
          </a:p>
          <a:p>
            <a:endParaRPr lang="en-US" dirty="0"/>
          </a:p>
          <a:p>
            <a:r>
              <a:rPr lang="en-US" dirty="0" smtClean="0"/>
              <a:t>Consider </a:t>
            </a:r>
            <a:r>
              <a:rPr lang="en-US" dirty="0"/>
              <a:t>how the facility will address sexual contact, condoms, and lesbian, gay, bisexual, and transgender rights as well as the reactions of staff and family members. </a:t>
            </a:r>
            <a:endParaRPr lang="en-US" dirty="0" smtClean="0"/>
          </a:p>
          <a:p>
            <a:endParaRPr lang="en-US" dirty="0"/>
          </a:p>
          <a:p>
            <a:r>
              <a:rPr lang="en-US" dirty="0" smtClean="0">
                <a:solidFill>
                  <a:srgbClr val="FF0000"/>
                </a:solidFill>
              </a:rPr>
              <a:t>What </a:t>
            </a:r>
            <a:r>
              <a:rPr lang="en-US" dirty="0">
                <a:solidFill>
                  <a:srgbClr val="FF0000"/>
                </a:solidFill>
              </a:rPr>
              <a:t>will be the facility's stance if a resident with a neurocognitive disorder chooses to have an intimate relationship with another resident, and what will staff tell a spouse or children when they visit? How will staff members respond to a resident's request for Viagra? </a:t>
            </a:r>
          </a:p>
          <a:p>
            <a:endParaRPr lang="en-US" dirty="0"/>
          </a:p>
        </p:txBody>
      </p:sp>
      <p:sp>
        <p:nvSpPr>
          <p:cNvPr id="6" name="AutoShape 2" descr="Image result for elderly and condoms"/>
          <p:cNvSpPr>
            <a:spLocks noGrp="1" noChangeAspect="1" noChangeArrowheads="1"/>
          </p:cNvSpPr>
          <p:nvPr>
            <p:ph type="title"/>
          </p:nvPr>
        </p:nvSpPr>
        <p:spPr bwMode="auto">
          <a:xfrm>
            <a:off x="1052512" y="391316"/>
            <a:ext cx="10515600" cy="1325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a:blip r:embed="rId4"/>
          <a:stretch>
            <a:fillRect/>
          </a:stretch>
        </p:blipFill>
        <p:spPr>
          <a:xfrm>
            <a:off x="8415337" y="130173"/>
            <a:ext cx="2476500" cy="1847850"/>
          </a:xfrm>
          <a:prstGeom prst="rect">
            <a:avLst/>
          </a:prstGeom>
        </p:spPr>
      </p:pic>
    </p:spTree>
    <p:extLst>
      <p:ext uri="{BB962C8B-B14F-4D97-AF65-F5344CB8AC3E}">
        <p14:creationId xmlns:p14="http://schemas.microsoft.com/office/powerpoint/2010/main" val="1772854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95325" y="2906712"/>
            <a:ext cx="10515600" cy="4351338"/>
          </a:xfrm>
        </p:spPr>
        <p:txBody>
          <a:bodyPr/>
          <a:lstStyle/>
          <a:p>
            <a:r>
              <a:rPr lang="en-US" dirty="0"/>
              <a:t>The Census Bureau projects that the Millennial population was 74.8 million in 2014. By 2015 Millennials will increase in size to </a:t>
            </a:r>
            <a:r>
              <a:rPr lang="en-US" dirty="0">
                <a:solidFill>
                  <a:srgbClr val="FF0000"/>
                </a:solidFill>
              </a:rPr>
              <a:t>75.3 million and become the biggest group.</a:t>
            </a:r>
          </a:p>
          <a:p>
            <a:r>
              <a:rPr lang="en-US" dirty="0"/>
              <a:t>With immigration adding more numbers to its group than any </a:t>
            </a:r>
            <a:r>
              <a:rPr lang="en-US" dirty="0" smtClean="0"/>
              <a:t>other reason, </a:t>
            </a:r>
            <a:r>
              <a:rPr lang="en-US" dirty="0"/>
              <a:t>the Millennial population is projected to peak in 2036 at </a:t>
            </a:r>
            <a:r>
              <a:rPr lang="en-US" dirty="0">
                <a:solidFill>
                  <a:srgbClr val="FF0000"/>
                </a:solidFill>
              </a:rPr>
              <a:t>81.1</a:t>
            </a:r>
            <a:r>
              <a:rPr lang="en-US" dirty="0"/>
              <a:t> million. Thereafter the oldest Millennial will be at least 56 years of age and mortality is projected to outweigh net immigration. By 2050 there will be a projected 79.2 million Millennials.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6150" y="365125"/>
            <a:ext cx="3448050" cy="2148961"/>
          </a:xfrm>
        </p:spPr>
      </p:pic>
    </p:spTree>
    <p:extLst>
      <p:ext uri="{BB962C8B-B14F-4D97-AF65-F5344CB8AC3E}">
        <p14:creationId xmlns:p14="http://schemas.microsoft.com/office/powerpoint/2010/main" val="2339051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1968" y="32122"/>
            <a:ext cx="10251831" cy="6614863"/>
          </a:xfrm>
        </p:spPr>
      </p:pic>
    </p:spTree>
    <p:extLst>
      <p:ext uri="{BB962C8B-B14F-4D97-AF65-F5344CB8AC3E}">
        <p14:creationId xmlns:p14="http://schemas.microsoft.com/office/powerpoint/2010/main" val="1858611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5046" y="-435158"/>
            <a:ext cx="9143999" cy="7293158"/>
          </a:xfrm>
        </p:spPr>
      </p:pic>
    </p:spTree>
    <p:extLst>
      <p:ext uri="{BB962C8B-B14F-4D97-AF65-F5344CB8AC3E}">
        <p14:creationId xmlns:p14="http://schemas.microsoft.com/office/powerpoint/2010/main" val="1576630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808"/>
            <a:ext cx="10515600" cy="1325563"/>
          </a:xfrm>
        </p:spPr>
        <p:txBody>
          <a:bodyPr/>
          <a:lstStyle/>
          <a:p>
            <a:r>
              <a:rPr lang="en-US" dirty="0" smtClean="0"/>
              <a:t>Will they have: LTCI, may be mandated to by then???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9877" y="1500371"/>
            <a:ext cx="8367346" cy="5578231"/>
          </a:xfrm>
        </p:spPr>
      </p:pic>
    </p:spTree>
    <p:extLst>
      <p:ext uri="{BB962C8B-B14F-4D97-AF65-F5344CB8AC3E}">
        <p14:creationId xmlns:p14="http://schemas.microsoft.com/office/powerpoint/2010/main" val="2496825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675401"/>
            <a:ext cx="8458200" cy="690087"/>
          </a:xfrm>
        </p:spPr>
        <p:txBody>
          <a:bodyPr>
            <a:normAutofit fontScale="90000"/>
          </a:bodyPr>
          <a:lstStyle/>
          <a:p>
            <a:r>
              <a:rPr lang="en-US" dirty="0" smtClean="0"/>
              <a:t>Millennial will: A snapshot!</a:t>
            </a:r>
            <a:endParaRPr lang="en-US" dirty="0"/>
          </a:p>
        </p:txBody>
      </p:sp>
      <p:sp>
        <p:nvSpPr>
          <p:cNvPr id="3" name="Content Placeholder 2"/>
          <p:cNvSpPr>
            <a:spLocks noGrp="1"/>
          </p:cNvSpPr>
          <p:nvPr>
            <p:ph idx="1"/>
          </p:nvPr>
        </p:nvSpPr>
        <p:spPr>
          <a:xfrm>
            <a:off x="838200" y="1365488"/>
            <a:ext cx="10515600" cy="5378212"/>
          </a:xfrm>
        </p:spPr>
        <p:txBody>
          <a:bodyPr>
            <a:normAutofit fontScale="85000" lnSpcReduction="20000"/>
          </a:bodyPr>
          <a:lstStyle/>
          <a:p>
            <a:r>
              <a:rPr lang="en-US" dirty="0" smtClean="0"/>
              <a:t>Inherit what </a:t>
            </a:r>
            <a:r>
              <a:rPr lang="en-US" dirty="0"/>
              <a:t>the boomers and Gen-Xers  </a:t>
            </a:r>
            <a:r>
              <a:rPr lang="en-US" dirty="0" smtClean="0"/>
              <a:t>will create in terms of health care and then change it </a:t>
            </a:r>
          </a:p>
          <a:p>
            <a:endParaRPr lang="en-US" dirty="0"/>
          </a:p>
          <a:p>
            <a:r>
              <a:rPr lang="en-US" dirty="0" smtClean="0"/>
              <a:t>They will be different in terms of how they affect healthcare</a:t>
            </a:r>
          </a:p>
          <a:p>
            <a:endParaRPr lang="en-US" dirty="0"/>
          </a:p>
          <a:p>
            <a:r>
              <a:rPr lang="en-US" dirty="0"/>
              <a:t>They </a:t>
            </a:r>
            <a:r>
              <a:rPr lang="en-US" dirty="0" smtClean="0"/>
              <a:t>are </a:t>
            </a:r>
            <a:r>
              <a:rPr lang="en-US" dirty="0" smtClean="0">
                <a:solidFill>
                  <a:srgbClr val="FF0000"/>
                </a:solidFill>
              </a:rPr>
              <a:t>more </a:t>
            </a:r>
            <a:r>
              <a:rPr lang="en-US" dirty="0">
                <a:solidFill>
                  <a:srgbClr val="FF0000"/>
                </a:solidFill>
              </a:rPr>
              <a:t>likely to self-diagnose </a:t>
            </a:r>
            <a:r>
              <a:rPr lang="en-US" dirty="0"/>
              <a:t>(28 percent) </a:t>
            </a:r>
            <a:r>
              <a:rPr lang="en-US" dirty="0">
                <a:solidFill>
                  <a:srgbClr val="FF0000"/>
                </a:solidFill>
              </a:rPr>
              <a:t>or treat at home </a:t>
            </a:r>
            <a:r>
              <a:rPr lang="en-US" dirty="0"/>
              <a:t>(36 percent) before even considering going to a doctor</a:t>
            </a:r>
            <a:r>
              <a:rPr lang="en-US" dirty="0" smtClean="0"/>
              <a:t>.</a:t>
            </a:r>
          </a:p>
          <a:p>
            <a:endParaRPr lang="en-US" dirty="0"/>
          </a:p>
          <a:p>
            <a:r>
              <a:rPr lang="en-US" dirty="0" smtClean="0"/>
              <a:t>Millennials </a:t>
            </a:r>
            <a:r>
              <a:rPr lang="en-US" dirty="0"/>
              <a:t>are more likely to participate in tracking activities like </a:t>
            </a:r>
            <a:r>
              <a:rPr lang="en-US" dirty="0">
                <a:solidFill>
                  <a:srgbClr val="FF0000"/>
                </a:solidFill>
              </a:rPr>
              <a:t>wearable sensors </a:t>
            </a:r>
            <a:r>
              <a:rPr lang="en-US" dirty="0"/>
              <a:t>and mobile health </a:t>
            </a:r>
            <a:r>
              <a:rPr lang="en-US" dirty="0" smtClean="0"/>
              <a:t>applications</a:t>
            </a:r>
          </a:p>
          <a:p>
            <a:endParaRPr lang="en-US" dirty="0"/>
          </a:p>
          <a:p>
            <a:r>
              <a:rPr lang="en-US" dirty="0">
                <a:solidFill>
                  <a:srgbClr val="FF0000"/>
                </a:solidFill>
              </a:rPr>
              <a:t>Fifty-six percent of millennials </a:t>
            </a:r>
            <a:r>
              <a:rPr lang="en-US" dirty="0"/>
              <a:t>have visited a doctor's office in the past year compared to three-quarters (74 percent) of </a:t>
            </a:r>
            <a:r>
              <a:rPr lang="en-US" dirty="0" smtClean="0"/>
              <a:t>non-millennials</a:t>
            </a:r>
          </a:p>
          <a:p>
            <a:endParaRPr lang="en-US" dirty="0" smtClean="0"/>
          </a:p>
          <a:p>
            <a:r>
              <a:rPr lang="en-US" dirty="0" smtClean="0">
                <a:solidFill>
                  <a:srgbClr val="FF0000"/>
                </a:solidFill>
              </a:rPr>
              <a:t>This will affect their aging and development and their health</a:t>
            </a:r>
            <a:endParaRPr lang="en-US" dirty="0">
              <a:solidFill>
                <a:srgbClr val="FF0000"/>
              </a:solidFill>
            </a:endParaRPr>
          </a:p>
        </p:txBody>
      </p:sp>
      <p:pic>
        <p:nvPicPr>
          <p:cNvPr id="1026" name="Picture 2" descr="http://exclusive.multibriefs.com/images/exclusive/0709smartwat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5356" y="3949928"/>
            <a:ext cx="1388572" cy="92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42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477" y="-48245"/>
            <a:ext cx="10703169" cy="6586566"/>
          </a:xfrm>
          <a:prstGeom prst="rect">
            <a:avLst/>
          </a:prstGeom>
        </p:spPr>
      </p:pic>
    </p:spTree>
    <p:extLst>
      <p:ext uri="{BB962C8B-B14F-4D97-AF65-F5344CB8AC3E}">
        <p14:creationId xmlns:p14="http://schemas.microsoft.com/office/powerpoint/2010/main" val="3917159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Millennials have impacted on health care!</a:t>
            </a:r>
            <a:endParaRPr lang="en-US" dirty="0"/>
          </a:p>
        </p:txBody>
      </p:sp>
      <p:sp>
        <p:nvSpPr>
          <p:cNvPr id="3" name="Content Placeholder 2"/>
          <p:cNvSpPr>
            <a:spLocks noGrp="1"/>
          </p:cNvSpPr>
          <p:nvPr>
            <p:ph idx="1"/>
          </p:nvPr>
        </p:nvSpPr>
        <p:spPr>
          <a:xfrm>
            <a:off x="838200" y="1825624"/>
            <a:ext cx="10515600" cy="4860925"/>
          </a:xfrm>
        </p:spPr>
        <p:txBody>
          <a:bodyPr>
            <a:normAutofit fontScale="92500" lnSpcReduction="20000"/>
          </a:bodyPr>
          <a:lstStyle/>
          <a:p>
            <a:r>
              <a:rPr lang="en-US" dirty="0">
                <a:solidFill>
                  <a:srgbClr val="FF0000"/>
                </a:solidFill>
              </a:rPr>
              <a:t>Almost half of </a:t>
            </a:r>
            <a:r>
              <a:rPr lang="en-US" dirty="0" smtClean="0">
                <a:solidFill>
                  <a:srgbClr val="FF0000"/>
                </a:solidFill>
              </a:rPr>
              <a:t>millennials incorporated healthcare providers online reviews into </a:t>
            </a:r>
            <a:r>
              <a:rPr lang="en-US" dirty="0">
                <a:solidFill>
                  <a:srgbClr val="FF0000"/>
                </a:solidFill>
              </a:rPr>
              <a:t>their shopping </a:t>
            </a:r>
            <a:r>
              <a:rPr lang="en-US" dirty="0" smtClean="0">
                <a:solidFill>
                  <a:srgbClr val="FF0000"/>
                </a:solidFill>
              </a:rPr>
              <a:t>process</a:t>
            </a:r>
          </a:p>
          <a:p>
            <a:r>
              <a:rPr lang="en-US" b="1" dirty="0">
                <a:solidFill>
                  <a:srgbClr val="FF0000"/>
                </a:solidFill>
              </a:rPr>
              <a:t>Checking insurance information online before a decision</a:t>
            </a:r>
            <a:r>
              <a:rPr lang="en-US" b="1" dirty="0"/>
              <a:t>: </a:t>
            </a:r>
            <a:r>
              <a:rPr lang="en-US" dirty="0"/>
              <a:t>Half of millennials </a:t>
            </a:r>
            <a:r>
              <a:rPr lang="en-US" dirty="0" smtClean="0"/>
              <a:t>looked </a:t>
            </a:r>
            <a:r>
              <a:rPr lang="en-US" dirty="0"/>
              <a:t>up insurance information within the last enrollment </a:t>
            </a:r>
            <a:r>
              <a:rPr lang="en-US" dirty="0" smtClean="0"/>
              <a:t>period.</a:t>
            </a:r>
            <a:endParaRPr lang="en-US" dirty="0"/>
          </a:p>
          <a:p>
            <a:r>
              <a:rPr lang="en-US" b="1" dirty="0">
                <a:solidFill>
                  <a:srgbClr val="FF0000"/>
                </a:solidFill>
              </a:rPr>
              <a:t>More efficient delivery</a:t>
            </a:r>
            <a:r>
              <a:rPr lang="en-US" b="1" dirty="0"/>
              <a:t>: </a:t>
            </a:r>
            <a:r>
              <a:rPr lang="en-US" dirty="0"/>
              <a:t>Thirty-four percent of </a:t>
            </a:r>
            <a:r>
              <a:rPr lang="en-US" dirty="0" smtClean="0"/>
              <a:t>millennials preferred care </a:t>
            </a:r>
            <a:r>
              <a:rPr lang="en-US" dirty="0"/>
              <a:t>a</a:t>
            </a:r>
            <a:r>
              <a:rPr lang="en-US" dirty="0" smtClean="0"/>
              <a:t>t retail clinics, Millennials </a:t>
            </a:r>
            <a:r>
              <a:rPr lang="en-US" dirty="0"/>
              <a:t>were significantly less likely (61 percent) to visit their primary care physician than boomers (80 percent) or seniors (85 </a:t>
            </a:r>
            <a:r>
              <a:rPr lang="en-US" dirty="0" smtClean="0"/>
              <a:t>percent).</a:t>
            </a:r>
            <a:endParaRPr lang="en-US" dirty="0"/>
          </a:p>
          <a:p>
            <a:r>
              <a:rPr lang="en-US" b="1" dirty="0">
                <a:solidFill>
                  <a:srgbClr val="FF0000"/>
                </a:solidFill>
              </a:rPr>
              <a:t>Delayed care</a:t>
            </a:r>
            <a:r>
              <a:rPr lang="en-US" b="1" dirty="0"/>
              <a:t>: </a:t>
            </a:r>
            <a:r>
              <a:rPr lang="en-US" dirty="0"/>
              <a:t>Nearly 80 percent of overall respondents agreed that healthcare costs are both too high and too unpredictable, and more than half </a:t>
            </a:r>
            <a:r>
              <a:rPr lang="en-US" dirty="0" smtClean="0"/>
              <a:t>of millennials said </a:t>
            </a:r>
            <a:r>
              <a:rPr lang="en-US" dirty="0"/>
              <a:t>they had delayed or gone without treatment due to financial </a:t>
            </a:r>
            <a:r>
              <a:rPr lang="en-US" dirty="0" smtClean="0"/>
              <a:t>concerns</a:t>
            </a:r>
          </a:p>
          <a:p>
            <a:r>
              <a:rPr lang="en-US" b="1" dirty="0" smtClean="0">
                <a:solidFill>
                  <a:srgbClr val="FF0000"/>
                </a:solidFill>
              </a:rPr>
              <a:t>Preference </a:t>
            </a:r>
            <a:r>
              <a:rPr lang="en-US" b="1" dirty="0">
                <a:solidFill>
                  <a:srgbClr val="FF0000"/>
                </a:solidFill>
              </a:rPr>
              <a:t>for upfront estimates</a:t>
            </a:r>
            <a:r>
              <a:rPr lang="en-US" b="1" dirty="0"/>
              <a:t>: </a:t>
            </a:r>
            <a:endParaRPr lang="en-US" b="1" dirty="0" smtClean="0"/>
          </a:p>
        </p:txBody>
      </p:sp>
    </p:spTree>
    <p:extLst>
      <p:ext uri="{BB962C8B-B14F-4D97-AF65-F5344CB8AC3E}">
        <p14:creationId xmlns:p14="http://schemas.microsoft.com/office/powerpoint/2010/main" val="3612608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2253642"/>
            <a:ext cx="10515600" cy="4351338"/>
          </a:xfrm>
        </p:spPr>
        <p:txBody>
          <a:bodyPr>
            <a:normAutofit fontScale="92500" lnSpcReduction="20000"/>
          </a:bodyPr>
          <a:lstStyle/>
          <a:p>
            <a:r>
              <a:rPr lang="en-US" dirty="0"/>
              <a:t>Both millennial caregivers and millennial non-caregivers have also witnessed the shortcomings of their parents and grandparents when it comes to LTC planning, and they don’t want to make similar mistakes</a:t>
            </a:r>
            <a:r>
              <a:rPr lang="en-US" dirty="0" smtClean="0"/>
              <a:t>.</a:t>
            </a:r>
          </a:p>
          <a:p>
            <a:r>
              <a:rPr lang="en-US" dirty="0">
                <a:solidFill>
                  <a:srgbClr val="FF0000"/>
                </a:solidFill>
              </a:rPr>
              <a:t>51%</a:t>
            </a:r>
            <a:r>
              <a:rPr lang="en-US" dirty="0"/>
              <a:t> of Millennials do not think there will be any money for them in the </a:t>
            </a:r>
            <a:r>
              <a:rPr lang="en-US" dirty="0">
                <a:solidFill>
                  <a:srgbClr val="FF0000"/>
                </a:solidFill>
              </a:rPr>
              <a:t>Social Security system </a:t>
            </a:r>
            <a:r>
              <a:rPr lang="en-US" dirty="0"/>
              <a:t>by the time they retire</a:t>
            </a:r>
            <a:r>
              <a:rPr lang="en-US" dirty="0" smtClean="0"/>
              <a:t>. </a:t>
            </a:r>
            <a:r>
              <a:rPr lang="en-US" dirty="0" smtClean="0">
                <a:solidFill>
                  <a:srgbClr val="FF0000"/>
                </a:solidFill>
              </a:rPr>
              <a:t>(I do not agree</a:t>
            </a:r>
            <a:r>
              <a:rPr lang="en-US" dirty="0" smtClean="0"/>
              <a:t>)</a:t>
            </a:r>
            <a:endParaRPr lang="en-US" dirty="0"/>
          </a:p>
          <a:p>
            <a:r>
              <a:rPr lang="en-US" dirty="0">
                <a:solidFill>
                  <a:srgbClr val="FF0000"/>
                </a:solidFill>
              </a:rPr>
              <a:t>39%</a:t>
            </a:r>
            <a:r>
              <a:rPr lang="en-US" dirty="0"/>
              <a:t> believe they’ll get reduced benefits</a:t>
            </a:r>
          </a:p>
          <a:p>
            <a:r>
              <a:rPr lang="en-US" dirty="0"/>
              <a:t>They are watching the journeys of their parents and grandparents through </a:t>
            </a:r>
            <a:r>
              <a:rPr lang="en-US" dirty="0">
                <a:solidFill>
                  <a:srgbClr val="FF0000"/>
                </a:solidFill>
              </a:rPr>
              <a:t>endless paperwork, inexplicable costs, non-responsive providers </a:t>
            </a:r>
            <a:r>
              <a:rPr lang="en-US" dirty="0"/>
              <a:t>and insurance that seems geared more to profit than </a:t>
            </a:r>
            <a:r>
              <a:rPr lang="en-US" dirty="0" smtClean="0"/>
              <a:t>coverage</a:t>
            </a:r>
            <a:endParaRPr lang="en-US" dirty="0"/>
          </a:p>
          <a:p>
            <a:r>
              <a:rPr lang="en-US" dirty="0"/>
              <a:t>Like the economy and financial matters,</a:t>
            </a:r>
            <a:r>
              <a:rPr lang="en-US" dirty="0">
                <a:solidFill>
                  <a:srgbClr val="FF0000"/>
                </a:solidFill>
              </a:rPr>
              <a:t> their knowledge about the health system is somewhat lacking in specifics</a:t>
            </a:r>
            <a:r>
              <a:rPr lang="en-US" dirty="0"/>
              <a:t>, but their opinions </a:t>
            </a:r>
            <a:r>
              <a:rPr lang="en-US" dirty="0" smtClean="0"/>
              <a:t>are strongly rooted</a:t>
            </a:r>
            <a:endParaRPr lang="en-US" dirty="0"/>
          </a:p>
          <a:p>
            <a:r>
              <a:rPr lang="en-US" dirty="0" smtClean="0">
                <a:solidFill>
                  <a:srgbClr val="FF0000"/>
                </a:solidFill>
              </a:rPr>
              <a:t>There is a need for education and PLANNING Legal needs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926" y="8731"/>
            <a:ext cx="2247900" cy="2038350"/>
          </a:xfrm>
          <a:prstGeom prst="rect">
            <a:avLst/>
          </a:prstGeom>
        </p:spPr>
      </p:pic>
    </p:spTree>
    <p:extLst>
      <p:ext uri="{BB962C8B-B14F-4D97-AF65-F5344CB8AC3E}">
        <p14:creationId xmlns:p14="http://schemas.microsoft.com/office/powerpoint/2010/main" val="1973668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750"/>
            <a:ext cx="10515600" cy="1325563"/>
          </a:xfrm>
        </p:spPr>
        <p:txBody>
          <a:bodyPr/>
          <a:lstStyle/>
          <a:p>
            <a:r>
              <a:rPr lang="en-US" dirty="0" smtClean="0"/>
              <a:t>What do? In a 2 words Anticipate and Educate! </a:t>
            </a:r>
            <a:endParaRPr lang="en-US" dirty="0"/>
          </a:p>
        </p:txBody>
      </p:sp>
      <p:sp>
        <p:nvSpPr>
          <p:cNvPr id="3" name="Content Placeholder 2"/>
          <p:cNvSpPr>
            <a:spLocks noGrp="1"/>
          </p:cNvSpPr>
          <p:nvPr>
            <p:ph idx="1"/>
          </p:nvPr>
        </p:nvSpPr>
        <p:spPr>
          <a:xfrm>
            <a:off x="838200" y="1357313"/>
            <a:ext cx="10515600" cy="5372100"/>
          </a:xfrm>
        </p:spPr>
        <p:txBody>
          <a:bodyPr>
            <a:normAutofit fontScale="70000" lnSpcReduction="20000"/>
          </a:bodyPr>
          <a:lstStyle/>
          <a:p>
            <a:r>
              <a:rPr lang="en-US" dirty="0" smtClean="0"/>
              <a:t>Health care professionals and staff members need to understand the concept of baby boomers, gen x, millennials  and how to work with these population. </a:t>
            </a:r>
            <a:r>
              <a:rPr lang="en-US" dirty="0" smtClean="0">
                <a:solidFill>
                  <a:srgbClr val="FF0000"/>
                </a:solidFill>
              </a:rPr>
              <a:t>Educate administrators and senior staff to enlighten those who care for these generations , they are different</a:t>
            </a:r>
            <a:r>
              <a:rPr lang="en-US" dirty="0" smtClean="0"/>
              <a:t>.</a:t>
            </a:r>
          </a:p>
          <a:p>
            <a:endParaRPr lang="en-US" dirty="0" smtClean="0"/>
          </a:p>
          <a:p>
            <a:r>
              <a:rPr lang="en-US" dirty="0" smtClean="0">
                <a:solidFill>
                  <a:srgbClr val="FF0000"/>
                </a:solidFill>
              </a:rPr>
              <a:t>Develop policies now </a:t>
            </a:r>
            <a:r>
              <a:rPr lang="en-US" dirty="0" smtClean="0"/>
              <a:t>to address issues of sexuality, marijuana, and other drugs baby boomers may be using. In addition, address Internet usage, personal possessions such as TENS units, vibrators, supplements, and screening tests that must be performed prior to admission.</a:t>
            </a:r>
          </a:p>
          <a:p>
            <a:endParaRPr lang="en-US" dirty="0" smtClean="0"/>
          </a:p>
          <a:p>
            <a:r>
              <a:rPr lang="en-US" dirty="0" smtClean="0"/>
              <a:t>Consider how activities will meet boomers' recreational needs </a:t>
            </a:r>
            <a:r>
              <a:rPr lang="en-US" dirty="0" smtClean="0">
                <a:solidFill>
                  <a:srgbClr val="FF0000"/>
                </a:solidFill>
              </a:rPr>
              <a:t>and computer needs</a:t>
            </a:r>
          </a:p>
          <a:p>
            <a:endParaRPr lang="en-US" dirty="0"/>
          </a:p>
          <a:p>
            <a:r>
              <a:rPr lang="en-US" dirty="0" smtClean="0"/>
              <a:t> </a:t>
            </a:r>
            <a:r>
              <a:rPr lang="en-US" dirty="0"/>
              <a:t>When building, expanding, or remodeling facilities, consider boomers' expectations and plan for </a:t>
            </a:r>
            <a:r>
              <a:rPr lang="en-US" dirty="0">
                <a:solidFill>
                  <a:srgbClr val="FF0000"/>
                </a:solidFill>
              </a:rPr>
              <a:t>destinations</a:t>
            </a:r>
            <a:r>
              <a:rPr lang="en-US" dirty="0"/>
              <a:t> to utilize residents' time purposefully and meet their psychosocial needs</a:t>
            </a:r>
            <a:r>
              <a:rPr lang="en-US" dirty="0" smtClean="0"/>
              <a:t>.</a:t>
            </a:r>
          </a:p>
          <a:p>
            <a:endParaRPr lang="en-US" dirty="0"/>
          </a:p>
          <a:p>
            <a:r>
              <a:rPr lang="en-US" dirty="0" smtClean="0"/>
              <a:t> </a:t>
            </a:r>
            <a:r>
              <a:rPr lang="en-US" dirty="0"/>
              <a:t>Arrange for necessary outside services, such as Alcoholics </a:t>
            </a:r>
            <a:r>
              <a:rPr lang="en-US" dirty="0" smtClean="0"/>
              <a:t>Anonymous, Narcotics Anonymous, service clubs, chiropractors, yoga, and tai chi instructors.</a:t>
            </a:r>
          </a:p>
          <a:p>
            <a:endParaRPr lang="en-US" dirty="0" smtClean="0"/>
          </a:p>
          <a:p>
            <a:r>
              <a:rPr lang="en-US" dirty="0" smtClean="0"/>
              <a:t>Decide </a:t>
            </a:r>
            <a:r>
              <a:rPr lang="en-US" dirty="0"/>
              <a:t>on ways to incorporate the above into the budget.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71684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2014538"/>
            <a:ext cx="10515600" cy="4843462"/>
          </a:xfrm>
        </p:spPr>
        <p:txBody>
          <a:bodyPr>
            <a:normAutofit fontScale="92500" lnSpcReduction="20000"/>
          </a:bodyPr>
          <a:lstStyle/>
          <a:p>
            <a:r>
              <a:rPr lang="en-US" dirty="0" smtClean="0"/>
              <a:t>An Agequake </a:t>
            </a:r>
            <a:r>
              <a:rPr lang="en-US" dirty="0"/>
              <a:t>will register 8.5 on the Richter magnitude scale for earthquakes. However, </a:t>
            </a:r>
            <a:r>
              <a:rPr lang="en-US" dirty="0" smtClean="0"/>
              <a:t>our country </a:t>
            </a:r>
            <a:r>
              <a:rPr lang="en-US" dirty="0"/>
              <a:t>will be shaken (pun intended) attempting to cope with a rapidly aging population. </a:t>
            </a:r>
            <a:endParaRPr lang="en-US" dirty="0" smtClean="0"/>
          </a:p>
          <a:p>
            <a:r>
              <a:rPr lang="en-US" dirty="0" smtClean="0"/>
              <a:t>Who </a:t>
            </a:r>
            <a:r>
              <a:rPr lang="en-US" dirty="0"/>
              <a:t>is at fault (pun intended) when </a:t>
            </a:r>
            <a:r>
              <a:rPr lang="en-US" dirty="0" smtClean="0"/>
              <a:t>our country survey </a:t>
            </a:r>
            <a:r>
              <a:rPr lang="en-US" dirty="0"/>
              <a:t>the societal destruction caused by far too many older individuals and </a:t>
            </a:r>
            <a:r>
              <a:rPr lang="en-US" dirty="0">
                <a:solidFill>
                  <a:srgbClr val="FF0000"/>
                </a:solidFill>
              </a:rPr>
              <a:t>no counter balance of youth to compensate for the imbalance? </a:t>
            </a:r>
            <a:endParaRPr lang="en-US" dirty="0" smtClean="0">
              <a:solidFill>
                <a:srgbClr val="FF0000"/>
              </a:solidFill>
            </a:endParaRPr>
          </a:p>
          <a:p>
            <a:r>
              <a:rPr lang="en-US" dirty="0" smtClean="0"/>
              <a:t>The </a:t>
            </a:r>
            <a:r>
              <a:rPr lang="en-US" dirty="0"/>
              <a:t>United States has been well aware of the baby </a:t>
            </a:r>
            <a:r>
              <a:rPr lang="en-US" dirty="0" smtClean="0"/>
              <a:t>boomers, Gen x, millennials </a:t>
            </a:r>
            <a:r>
              <a:rPr lang="en-US" dirty="0"/>
              <a:t>that are </a:t>
            </a:r>
            <a:r>
              <a:rPr lang="en-US" dirty="0" smtClean="0"/>
              <a:t>now and will be </a:t>
            </a:r>
            <a:r>
              <a:rPr lang="en-US" dirty="0"/>
              <a:t>coming of age</a:t>
            </a:r>
            <a:r>
              <a:rPr lang="en-US" dirty="0" smtClean="0"/>
              <a:t>.</a:t>
            </a:r>
          </a:p>
          <a:p>
            <a:r>
              <a:rPr lang="en-US" dirty="0" smtClean="0"/>
              <a:t> </a:t>
            </a:r>
            <a:r>
              <a:rPr lang="en-US" dirty="0"/>
              <a:t>Nonetheless, </a:t>
            </a:r>
            <a:r>
              <a:rPr lang="en-US" dirty="0">
                <a:solidFill>
                  <a:srgbClr val="FF0000"/>
                </a:solidFill>
              </a:rPr>
              <a:t>little preparations have materialized</a:t>
            </a:r>
            <a:r>
              <a:rPr lang="en-US" dirty="0"/>
              <a:t>. Had we prepared we would now have ample geriatricians, geriatric psychiatrists, geriatric occupational therapists, physical therapists, nurses, etc. </a:t>
            </a:r>
            <a:endParaRPr lang="en-US" dirty="0" smtClean="0"/>
          </a:p>
          <a:p>
            <a:r>
              <a:rPr lang="en-US" dirty="0" smtClean="0"/>
              <a:t>Adequate </a:t>
            </a:r>
            <a:r>
              <a:rPr lang="en-US" dirty="0"/>
              <a:t>housing options would be available in sufficient quantity. </a:t>
            </a:r>
            <a:endParaRPr lang="en-US" dirty="0" smtClean="0"/>
          </a:p>
          <a:p>
            <a:r>
              <a:rPr lang="en-US" dirty="0" smtClean="0"/>
              <a:t>Retirement </a:t>
            </a:r>
            <a:r>
              <a:rPr lang="en-US" dirty="0"/>
              <a:t>planning would be just that, </a:t>
            </a:r>
            <a:r>
              <a:rPr lang="en-US" dirty="0">
                <a:solidFill>
                  <a:srgbClr val="FF0000"/>
                </a:solidFill>
              </a:rPr>
              <a:t>planned.  </a:t>
            </a:r>
            <a:r>
              <a:rPr lang="en-US" dirty="0" smtClean="0">
                <a:solidFill>
                  <a:srgbClr val="FF0000"/>
                </a:solidFill>
              </a:rPr>
              <a:t>POA’s, Will's, Preserving wealth, </a:t>
            </a:r>
            <a:r>
              <a:rPr lang="en-US" dirty="0" err="1" smtClean="0">
                <a:solidFill>
                  <a:srgbClr val="FF0000"/>
                </a:solidFill>
              </a:rPr>
              <a:t>etc</a:t>
            </a:r>
            <a:r>
              <a:rPr lang="en-US" dirty="0" smtClean="0">
                <a:solidFill>
                  <a:srgbClr val="FF0000"/>
                </a:solidFill>
              </a:rPr>
              <a:t> </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8014" y="0"/>
            <a:ext cx="3376612" cy="2014538"/>
          </a:xfrm>
          <a:prstGeom prst="rect">
            <a:avLst/>
          </a:prstGeom>
        </p:spPr>
      </p:pic>
    </p:spTree>
    <p:extLst>
      <p:ext uri="{BB962C8B-B14F-4D97-AF65-F5344CB8AC3E}">
        <p14:creationId xmlns:p14="http://schemas.microsoft.com/office/powerpoint/2010/main" val="2470601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 the United States, the baby </a:t>
            </a:r>
            <a:r>
              <a:rPr lang="en-US" dirty="0" smtClean="0"/>
              <a:t>boomers, Gen x and the Millennials  </a:t>
            </a:r>
            <a:r>
              <a:rPr lang="en-US" dirty="0"/>
              <a:t>as a group are financially and psychosocially </a:t>
            </a:r>
            <a:r>
              <a:rPr lang="en-US" dirty="0" smtClean="0"/>
              <a:t>not </a:t>
            </a:r>
            <a:r>
              <a:rPr lang="en-US" dirty="0"/>
              <a:t>prepared for retirement. </a:t>
            </a:r>
            <a:endParaRPr lang="en-US" dirty="0" smtClean="0"/>
          </a:p>
          <a:p>
            <a:r>
              <a:rPr lang="en-US" dirty="0" smtClean="0"/>
              <a:t>While </a:t>
            </a:r>
            <a:r>
              <a:rPr lang="en-US" dirty="0"/>
              <a:t>many </a:t>
            </a:r>
            <a:r>
              <a:rPr lang="en-US" dirty="0" smtClean="0"/>
              <a:t>prepared and many more will prepare, </a:t>
            </a:r>
            <a:r>
              <a:rPr lang="en-US" dirty="0"/>
              <a:t>many more did not prepare or prepared inadequately. </a:t>
            </a:r>
            <a:endParaRPr lang="en-US" dirty="0" smtClean="0"/>
          </a:p>
          <a:p>
            <a:r>
              <a:rPr lang="en-US" dirty="0" smtClean="0"/>
              <a:t>In </a:t>
            </a:r>
            <a:r>
              <a:rPr lang="en-US" dirty="0"/>
              <a:t>July 2015 this decade’s </a:t>
            </a:r>
            <a:r>
              <a:rPr lang="en-US" dirty="0">
                <a:solidFill>
                  <a:srgbClr val="FF0000"/>
                </a:solidFill>
              </a:rPr>
              <a:t>White House Conference on Aging </a:t>
            </a:r>
            <a:r>
              <a:rPr lang="en-US" dirty="0"/>
              <a:t>occurred.  As in prior years, the major themes of the conference were retirement security, healthy aging, elder justice and long-term services and supports</a:t>
            </a:r>
            <a:r>
              <a:rPr lang="en-US" dirty="0" smtClean="0"/>
              <a:t>. It is a start! </a:t>
            </a:r>
            <a:r>
              <a:rPr lang="en-US" dirty="0" smtClean="0">
                <a:solidFill>
                  <a:srgbClr val="FF0000"/>
                </a:solidFill>
              </a:rPr>
              <a:t>What about in 40 years</a:t>
            </a:r>
          </a:p>
          <a:p>
            <a:r>
              <a:rPr lang="en-US" dirty="0" smtClean="0"/>
              <a:t>Next WHCA  2025 be there for more than one reason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49" y="329681"/>
            <a:ext cx="1947863" cy="1361007"/>
          </a:xfrm>
          <a:prstGeom prst="rect">
            <a:avLst/>
          </a:prstGeom>
        </p:spPr>
      </p:pic>
      <p:sp>
        <p:nvSpPr>
          <p:cNvPr id="5" name="AutoShape 2" descr="Image result for white house conference on aging"/>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338" y="499706"/>
            <a:ext cx="3181350" cy="1505839"/>
          </a:xfrm>
          <a:prstGeom prst="rect">
            <a:avLst/>
          </a:prstGeom>
        </p:spPr>
      </p:pic>
    </p:spTree>
    <p:extLst>
      <p:ext uri="{BB962C8B-B14F-4D97-AF65-F5344CB8AC3E}">
        <p14:creationId xmlns:p14="http://schemas.microsoft.com/office/powerpoint/2010/main" val="1219792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00500" y="0"/>
            <a:ext cx="2466975" cy="2090738"/>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38213" y="2232025"/>
            <a:ext cx="10515600" cy="4351338"/>
          </a:xfrm>
        </p:spPr>
        <p:txBody>
          <a:bodyPr>
            <a:normAutofit/>
          </a:bodyPr>
          <a:lstStyle/>
          <a:p>
            <a:r>
              <a:rPr lang="en-US" dirty="0" smtClean="0"/>
              <a:t>The </a:t>
            </a:r>
            <a:r>
              <a:rPr lang="en-US" dirty="0"/>
              <a:t>life expectancy of </a:t>
            </a:r>
            <a:r>
              <a:rPr lang="en-US" dirty="0">
                <a:solidFill>
                  <a:srgbClr val="FF0000"/>
                </a:solidFill>
              </a:rPr>
              <a:t>a female born in 1900 was 48.3 years and the male’s was 46.3 years. </a:t>
            </a:r>
            <a:r>
              <a:rPr lang="en-US" dirty="0"/>
              <a:t>There was barely a middle age </a:t>
            </a:r>
            <a:r>
              <a:rPr lang="en-US" dirty="0" smtClean="0"/>
              <a:t>and little or </a:t>
            </a:r>
            <a:r>
              <a:rPr lang="en-US" dirty="0"/>
              <a:t>no old age. </a:t>
            </a:r>
          </a:p>
          <a:p>
            <a:r>
              <a:rPr lang="en-US" dirty="0" smtClean="0"/>
              <a:t>On </a:t>
            </a:r>
            <a:r>
              <a:rPr lang="en-US" dirty="0"/>
              <a:t>average, a female born in 2010 can expect to see age 81 and a male can see age 76.  This cohort will experience young old (age 65 to 75), old (age 75 to 85) and old </a:t>
            </a:r>
            <a:r>
              <a:rPr lang="en-US" dirty="0" err="1"/>
              <a:t>old</a:t>
            </a:r>
            <a:r>
              <a:rPr lang="en-US" dirty="0"/>
              <a:t> (post age 85) and lack the knowledge of possible cognitive changes, normal age related changes and many other changes associated with old age that will confront and surprise the individual or family members due to </a:t>
            </a:r>
            <a:r>
              <a:rPr lang="en-US" dirty="0">
                <a:solidFill>
                  <a:srgbClr val="FF0000"/>
                </a:solidFill>
              </a:rPr>
              <a:t>a lack of education on aging. </a:t>
            </a:r>
          </a:p>
        </p:txBody>
      </p:sp>
    </p:spTree>
    <p:extLst>
      <p:ext uri="{BB962C8B-B14F-4D97-AF65-F5344CB8AC3E}">
        <p14:creationId xmlns:p14="http://schemas.microsoft.com/office/powerpoint/2010/main" val="19315917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9227"/>
            <a:ext cx="10515600" cy="1325563"/>
          </a:xfrm>
        </p:spPr>
        <p:txBody>
          <a:bodyPr/>
          <a:lstStyle/>
          <a:p>
            <a:endParaRPr lang="en-US" dirty="0"/>
          </a:p>
        </p:txBody>
      </p:sp>
      <p:sp>
        <p:nvSpPr>
          <p:cNvPr id="3" name="Content Placeholder 2"/>
          <p:cNvSpPr>
            <a:spLocks noGrp="1"/>
          </p:cNvSpPr>
          <p:nvPr>
            <p:ph idx="1"/>
          </p:nvPr>
        </p:nvSpPr>
        <p:spPr>
          <a:xfrm>
            <a:off x="682557" y="2897540"/>
            <a:ext cx="10515600" cy="4351338"/>
          </a:xfrm>
        </p:spPr>
        <p:txBody>
          <a:bodyPr/>
          <a:lstStyle/>
          <a:p>
            <a:r>
              <a:rPr lang="en-US" dirty="0"/>
              <a:t>T</a:t>
            </a:r>
            <a:r>
              <a:rPr lang="en-US" dirty="0" smtClean="0"/>
              <a:t>he </a:t>
            </a:r>
            <a:r>
              <a:rPr lang="en-US" dirty="0"/>
              <a:t>USA, </a:t>
            </a:r>
            <a:r>
              <a:rPr lang="en-US" dirty="0" smtClean="0"/>
              <a:t>will </a:t>
            </a:r>
            <a:r>
              <a:rPr lang="en-US" dirty="0"/>
              <a:t>struggle to cope with the results of the Agequake and the “magnitude” of </a:t>
            </a:r>
            <a:r>
              <a:rPr lang="en-US" dirty="0">
                <a:solidFill>
                  <a:srgbClr val="FF0000"/>
                </a:solidFill>
              </a:rPr>
              <a:t>destruction it will leave behind in terms of crumbling social services, financial ruin and an exceedingly vast, demoralized older population. </a:t>
            </a:r>
            <a:endParaRPr lang="en-US" dirty="0" smtClean="0">
              <a:solidFill>
                <a:srgbClr val="FF0000"/>
              </a:solidFill>
            </a:endParaRPr>
          </a:p>
          <a:p>
            <a:r>
              <a:rPr lang="en-US" dirty="0" smtClean="0"/>
              <a:t>Now </a:t>
            </a:r>
            <a:r>
              <a:rPr lang="en-US" dirty="0"/>
              <a:t>is the time to intervene to prevent subsequent generations from an avertable crisis by </a:t>
            </a:r>
            <a:r>
              <a:rPr lang="en-US" dirty="0">
                <a:solidFill>
                  <a:srgbClr val="FF0000"/>
                </a:solidFill>
              </a:rPr>
              <a:t>educating each member </a:t>
            </a:r>
            <a:r>
              <a:rPr lang="en-US" dirty="0" smtClean="0"/>
              <a:t>from </a:t>
            </a:r>
            <a:r>
              <a:rPr lang="en-US" dirty="0" smtClean="0">
                <a:solidFill>
                  <a:srgbClr val="FF0000"/>
                </a:solidFill>
              </a:rPr>
              <a:t>grade school </a:t>
            </a:r>
            <a:r>
              <a:rPr lang="en-US" dirty="0" smtClean="0"/>
              <a:t>on up as </a:t>
            </a:r>
            <a:r>
              <a:rPr lang="en-US" dirty="0"/>
              <a:t>to what they can do and instilling in them the responsibility to just do it so that one day they’re “</a:t>
            </a:r>
            <a:r>
              <a:rPr lang="en-US" dirty="0" err="1"/>
              <a:t>pickin</a:t>
            </a:r>
            <a:r>
              <a:rPr lang="en-US" dirty="0"/>
              <a:t>' up good vibrations” and not experiencing  the results of an Agequake.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4546" y="459227"/>
            <a:ext cx="1714500" cy="2124075"/>
          </a:xfrm>
          <a:prstGeom prst="rect">
            <a:avLst/>
          </a:prstGeom>
        </p:spPr>
      </p:pic>
    </p:spTree>
    <p:extLst>
      <p:ext uri="{BB962C8B-B14F-4D97-AF65-F5344CB8AC3E}">
        <p14:creationId xmlns:p14="http://schemas.microsoft.com/office/powerpoint/2010/main" val="34462906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wzus.ask.com/r?t=a&amp;d=us&amp;s=a&amp;c=p&amp;ti=1&amp;ai=30751&amp;l=dir&amp;o=312&amp;sv=0a300517&amp;ip=a58a8001&amp;u=http%3A%2F%2Fwww.cornerstone1.org%2Fhog%2Fthats-all-folk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081164" cy="704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091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657601" y="1"/>
            <a:ext cx="5386137" cy="6824065"/>
          </a:xfrm>
          <a:prstGeom prst="rect">
            <a:avLst/>
          </a:prstGeom>
          <a:noFill/>
          <a:ln w="9525">
            <a:noFill/>
            <a:miter lim="800000"/>
            <a:headEnd/>
            <a:tailEnd/>
          </a:ln>
        </p:spPr>
      </p:pic>
    </p:spTree>
    <p:extLst>
      <p:ext uri="{BB962C8B-B14F-4D97-AF65-F5344CB8AC3E}">
        <p14:creationId xmlns:p14="http://schemas.microsoft.com/office/powerpoint/2010/main" val="2795424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4.1 to 2.9</a:t>
            </a:r>
            <a:endParaRPr lang="en-US" dirty="0"/>
          </a:p>
        </p:txBody>
      </p:sp>
      <p:sp>
        <p:nvSpPr>
          <p:cNvPr id="3" name="Content Placeholder 2"/>
          <p:cNvSpPr>
            <a:spLocks noGrp="1"/>
          </p:cNvSpPr>
          <p:nvPr>
            <p:ph idx="1"/>
          </p:nvPr>
        </p:nvSpPr>
        <p:spPr>
          <a:xfrm>
            <a:off x="838200" y="1825624"/>
            <a:ext cx="10515600" cy="4818063"/>
          </a:xfrm>
        </p:spPr>
        <p:txBody>
          <a:bodyPr>
            <a:normAutofit fontScale="85000" lnSpcReduction="20000"/>
          </a:bodyPr>
          <a:lstStyle/>
          <a:p>
            <a:r>
              <a:rPr lang="en-US" dirty="0"/>
              <a:t>The </a:t>
            </a:r>
            <a:r>
              <a:rPr lang="en-US" dirty="0">
                <a:solidFill>
                  <a:srgbClr val="FF0000"/>
                </a:solidFill>
              </a:rPr>
              <a:t>caregiver ratio </a:t>
            </a:r>
            <a:r>
              <a:rPr lang="en-US" dirty="0"/>
              <a:t>is projected to decrease from 4.1 to 2.9 between 2030 and 2050, when all boomers will enter the high-risk years of late old age. Once again, all 50 states and the District of Columbia are expected to experience further declines in the caregiver support </a:t>
            </a:r>
            <a:r>
              <a:rPr lang="en-US" dirty="0" smtClean="0"/>
              <a:t>– </a:t>
            </a:r>
            <a:r>
              <a:rPr lang="en-US" dirty="0" smtClean="0">
                <a:solidFill>
                  <a:srgbClr val="FF0000"/>
                </a:solidFill>
              </a:rPr>
              <a:t>we need to prepare</a:t>
            </a:r>
          </a:p>
          <a:p>
            <a:endParaRPr lang="en-US" dirty="0"/>
          </a:p>
          <a:p>
            <a:r>
              <a:rPr lang="en-US" dirty="0" smtClean="0"/>
              <a:t>2010 </a:t>
            </a:r>
            <a:r>
              <a:rPr lang="en-US" dirty="0"/>
              <a:t>was a watershed, as the caregiver support ratio climaxed and began a long, steep decline that will define the demand for </a:t>
            </a:r>
            <a:r>
              <a:rPr lang="en-US" u="sng" dirty="0" smtClean="0">
                <a:solidFill>
                  <a:srgbClr val="FF0000"/>
                </a:solidFill>
              </a:rPr>
              <a:t>substitute caregivers </a:t>
            </a:r>
            <a:r>
              <a:rPr lang="en-US" dirty="0"/>
              <a:t>for older people for decades to come. </a:t>
            </a:r>
            <a:endParaRPr lang="en-US" dirty="0" smtClean="0"/>
          </a:p>
          <a:p>
            <a:endParaRPr lang="en-US" dirty="0"/>
          </a:p>
          <a:p>
            <a:r>
              <a:rPr lang="en-US" dirty="0" smtClean="0"/>
              <a:t>Who will fill the gap?</a:t>
            </a:r>
          </a:p>
          <a:p>
            <a:endParaRPr lang="en-US" dirty="0"/>
          </a:p>
          <a:p>
            <a:r>
              <a:rPr lang="en-US" dirty="0" smtClean="0">
                <a:solidFill>
                  <a:srgbClr val="FF0000"/>
                </a:solidFill>
              </a:rPr>
              <a:t>Area agency on Aging, friends, family, agencies </a:t>
            </a:r>
            <a:r>
              <a:rPr lang="en-US" dirty="0" smtClean="0"/>
              <a:t>– will play a </a:t>
            </a:r>
            <a:r>
              <a:rPr lang="en-US" dirty="0" smtClean="0">
                <a:solidFill>
                  <a:srgbClr val="FF0000"/>
                </a:solidFill>
              </a:rPr>
              <a:t>significant role</a:t>
            </a:r>
          </a:p>
          <a:p>
            <a:endParaRPr lang="en-US" dirty="0" smtClean="0"/>
          </a:p>
          <a:p>
            <a:r>
              <a:rPr lang="en-US" dirty="0" smtClean="0"/>
              <a:t>Geriatric Care Mangers will have a role. (</a:t>
            </a:r>
            <a:r>
              <a:rPr lang="en-US" dirty="0"/>
              <a:t>Aging Life Care </a:t>
            </a:r>
            <a:r>
              <a:rPr lang="en-US" dirty="0" smtClean="0"/>
              <a:t>Professionals)</a:t>
            </a:r>
            <a:endParaRPr lang="en-US" dirty="0"/>
          </a:p>
        </p:txBody>
      </p:sp>
    </p:spTree>
    <p:extLst>
      <p:ext uri="{BB962C8B-B14F-4D97-AF65-F5344CB8AC3E}">
        <p14:creationId xmlns:p14="http://schemas.microsoft.com/office/powerpoint/2010/main" val="3115307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70634" y="-342900"/>
            <a:ext cx="6512511" cy="1143000"/>
          </a:xfrm>
        </p:spPr>
        <p:txBody>
          <a:bodyPr>
            <a:normAutofit/>
          </a:bodyPr>
          <a:lstStyle/>
          <a:p>
            <a:pPr marL="320040" indent="-320040">
              <a:buClr>
                <a:schemeClr val="accent6">
                  <a:lumMod val="75000"/>
                </a:schemeClr>
              </a:buClr>
              <a:defRPr/>
            </a:pPr>
            <a:r>
              <a:rPr lang="en-US" altLang="en-US" dirty="0" smtClean="0"/>
              <a:t>Geriatric Care Managers</a:t>
            </a:r>
          </a:p>
        </p:txBody>
      </p:sp>
      <p:sp>
        <p:nvSpPr>
          <p:cNvPr id="21507" name="Rectangle 3"/>
          <p:cNvSpPr>
            <a:spLocks noGrp="1" noChangeArrowheads="1"/>
          </p:cNvSpPr>
          <p:nvPr>
            <p:ph idx="1"/>
          </p:nvPr>
        </p:nvSpPr>
        <p:spPr>
          <a:xfrm>
            <a:off x="409575" y="571500"/>
            <a:ext cx="8934450" cy="6457950"/>
          </a:xfrm>
          <a:prstGeom prst="rect">
            <a:avLst/>
          </a:prstGeom>
        </p:spPr>
        <p:txBody>
          <a:bodyPr>
            <a:normAutofit fontScale="85000" lnSpcReduction="20000"/>
          </a:bodyPr>
          <a:lstStyle/>
          <a:p>
            <a:pPr eaLnBrk="1" hangingPunct="1">
              <a:lnSpc>
                <a:spcPct val="80000"/>
              </a:lnSpc>
            </a:pPr>
            <a:r>
              <a:rPr lang="en-US" altLang="en-US" sz="2100" dirty="0"/>
              <a:t>Geriatric Care Managers are professionals who specialize in assisting mature adults and their families  or religious communities with long term care arrangements. Our Geriatric Care Managers have experience in Gerontology, Social Work, Nursing or Counseling.  </a:t>
            </a:r>
          </a:p>
          <a:p>
            <a:pPr eaLnBrk="1" hangingPunct="1">
              <a:lnSpc>
                <a:spcPct val="80000"/>
              </a:lnSpc>
            </a:pPr>
            <a:endParaRPr lang="en-US" altLang="en-US" sz="2100" dirty="0"/>
          </a:p>
          <a:p>
            <a:pPr eaLnBrk="1" hangingPunct="1">
              <a:lnSpc>
                <a:spcPct val="80000"/>
              </a:lnSpc>
              <a:buFontTx/>
              <a:buNone/>
            </a:pPr>
            <a:r>
              <a:rPr lang="en-US" altLang="en-US" sz="1400" dirty="0"/>
              <a:t>  				</a:t>
            </a:r>
            <a:r>
              <a:rPr lang="en-US" altLang="en-US" sz="2100" dirty="0"/>
              <a:t>Care Managers can </a:t>
            </a:r>
          </a:p>
          <a:p>
            <a:pPr eaLnBrk="1" hangingPunct="1">
              <a:lnSpc>
                <a:spcPct val="80000"/>
              </a:lnSpc>
            </a:pPr>
            <a:r>
              <a:rPr lang="en-US" altLang="en-US" sz="1900" dirty="0"/>
              <a:t>Conduct Care -planning assessments to identify problems, eligibility for assistance, and need for services</a:t>
            </a:r>
          </a:p>
          <a:p>
            <a:pPr eaLnBrk="1" hangingPunct="1">
              <a:lnSpc>
                <a:spcPct val="80000"/>
              </a:lnSpc>
            </a:pPr>
            <a:endParaRPr lang="en-US" altLang="en-US" sz="1900" dirty="0"/>
          </a:p>
          <a:p>
            <a:pPr eaLnBrk="1" hangingPunct="1">
              <a:lnSpc>
                <a:spcPct val="80000"/>
              </a:lnSpc>
            </a:pPr>
            <a:r>
              <a:rPr lang="en-US" altLang="en-US" sz="1900" dirty="0"/>
              <a:t>Screen, arrange and monitor in-home help or other services</a:t>
            </a:r>
          </a:p>
          <a:p>
            <a:pPr eaLnBrk="1" hangingPunct="1">
              <a:lnSpc>
                <a:spcPct val="80000"/>
              </a:lnSpc>
            </a:pPr>
            <a:endParaRPr lang="en-US" altLang="en-US" sz="1900" dirty="0"/>
          </a:p>
          <a:p>
            <a:pPr eaLnBrk="1" hangingPunct="1">
              <a:lnSpc>
                <a:spcPct val="80000"/>
              </a:lnSpc>
            </a:pPr>
            <a:r>
              <a:rPr lang="en-US" altLang="en-US" sz="1900" dirty="0"/>
              <a:t>Coordinate Medication on a weekly or monthly basis</a:t>
            </a:r>
          </a:p>
          <a:p>
            <a:pPr eaLnBrk="1" hangingPunct="1">
              <a:lnSpc>
                <a:spcPct val="80000"/>
              </a:lnSpc>
            </a:pPr>
            <a:endParaRPr lang="en-US" altLang="en-US" sz="1900" dirty="0"/>
          </a:p>
          <a:p>
            <a:pPr eaLnBrk="1" hangingPunct="1">
              <a:lnSpc>
                <a:spcPct val="80000"/>
              </a:lnSpc>
            </a:pPr>
            <a:r>
              <a:rPr lang="en-US" altLang="en-US" sz="1900" dirty="0"/>
              <a:t>Review financial, legal, or medical issues and offer referrals to geriatric specialist to avoid future problems and conserve assets</a:t>
            </a:r>
          </a:p>
          <a:p>
            <a:pPr eaLnBrk="1" hangingPunct="1">
              <a:lnSpc>
                <a:spcPct val="80000"/>
              </a:lnSpc>
            </a:pPr>
            <a:endParaRPr lang="en-US" altLang="en-US" sz="1900" dirty="0"/>
          </a:p>
          <a:p>
            <a:pPr eaLnBrk="1" hangingPunct="1">
              <a:lnSpc>
                <a:spcPct val="80000"/>
              </a:lnSpc>
            </a:pPr>
            <a:r>
              <a:rPr lang="en-US" altLang="en-US" sz="1900" dirty="0"/>
              <a:t>Provide Crisis intervention</a:t>
            </a:r>
          </a:p>
          <a:p>
            <a:pPr eaLnBrk="1" hangingPunct="1">
              <a:lnSpc>
                <a:spcPct val="80000"/>
              </a:lnSpc>
            </a:pPr>
            <a:endParaRPr lang="en-US" altLang="en-US" sz="1900" dirty="0"/>
          </a:p>
          <a:p>
            <a:pPr eaLnBrk="1" hangingPunct="1">
              <a:lnSpc>
                <a:spcPct val="80000"/>
              </a:lnSpc>
            </a:pPr>
            <a:r>
              <a:rPr lang="en-US" altLang="en-US" sz="1900" dirty="0"/>
              <a:t>Act as a liaison to families at a distance</a:t>
            </a:r>
          </a:p>
          <a:p>
            <a:pPr eaLnBrk="1" hangingPunct="1">
              <a:lnSpc>
                <a:spcPct val="80000"/>
              </a:lnSpc>
            </a:pPr>
            <a:endParaRPr lang="en-US" altLang="en-US" sz="1900" dirty="0"/>
          </a:p>
          <a:p>
            <a:pPr eaLnBrk="1" hangingPunct="1">
              <a:lnSpc>
                <a:spcPct val="80000"/>
              </a:lnSpc>
            </a:pPr>
            <a:r>
              <a:rPr lang="en-US" altLang="en-US" sz="1900" dirty="0"/>
              <a:t>Assist with moving an older person to or from a retirement complex, care home or nursing home</a:t>
            </a:r>
          </a:p>
          <a:p>
            <a:pPr eaLnBrk="1" hangingPunct="1">
              <a:lnSpc>
                <a:spcPct val="80000"/>
              </a:lnSpc>
            </a:pPr>
            <a:endParaRPr lang="en-US" altLang="en-US" sz="1900" dirty="0"/>
          </a:p>
          <a:p>
            <a:pPr eaLnBrk="1" hangingPunct="1">
              <a:lnSpc>
                <a:spcPct val="80000"/>
              </a:lnSpc>
            </a:pPr>
            <a:r>
              <a:rPr lang="en-US" altLang="en-US" sz="1900" dirty="0"/>
              <a:t>Provide consumer education &amp; advocacy; Offer counseling and support.</a:t>
            </a:r>
          </a:p>
          <a:p>
            <a:pPr eaLnBrk="1" hangingPunct="1">
              <a:lnSpc>
                <a:spcPct val="80000"/>
              </a:lnSpc>
            </a:pPr>
            <a:endParaRPr lang="en-US" altLang="en-US" sz="1900" dirty="0"/>
          </a:p>
          <a:p>
            <a:pPr eaLnBrk="1" hangingPunct="1">
              <a:lnSpc>
                <a:spcPct val="80000"/>
              </a:lnSpc>
            </a:pPr>
            <a:r>
              <a:rPr lang="en-US" altLang="en-US" sz="1900" dirty="0"/>
              <a:t>AND MUCH MORE! They are fee for services, not an entitlement </a:t>
            </a:r>
            <a:br>
              <a:rPr lang="en-US" altLang="en-US" sz="1900" dirty="0"/>
            </a:br>
            <a:r>
              <a:rPr lang="en-US" altLang="en-US" sz="1900" dirty="0"/>
              <a:t/>
            </a:r>
            <a:br>
              <a:rPr lang="en-US" altLang="en-US" sz="1900" dirty="0"/>
            </a:br>
            <a:endParaRPr lang="en-US" altLang="en-US" sz="19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7537" y="228599"/>
            <a:ext cx="2914928"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029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9955" y="1690688"/>
            <a:ext cx="5218465" cy="3908812"/>
          </a:xfrm>
        </p:spPr>
      </p:pic>
    </p:spTree>
    <p:extLst>
      <p:ext uri="{BB962C8B-B14F-4D97-AF65-F5344CB8AC3E}">
        <p14:creationId xmlns:p14="http://schemas.microsoft.com/office/powerpoint/2010/main" val="250829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48862" y="-301899"/>
            <a:ext cx="8522676" cy="2628900"/>
          </a:xfrm>
          <a:prstGeom prst="rect">
            <a:avLst/>
          </a:prstGeom>
        </p:spPr>
      </p:pic>
      <p:sp>
        <p:nvSpPr>
          <p:cNvPr id="2" name="Title 1"/>
          <p:cNvSpPr>
            <a:spLocks noGrp="1"/>
          </p:cNvSpPr>
          <p:nvPr>
            <p:ph type="title"/>
          </p:nvPr>
        </p:nvSpPr>
        <p:spPr>
          <a:xfrm>
            <a:off x="873369" y="0"/>
            <a:ext cx="10515600" cy="2637692"/>
          </a:xfrm>
        </p:spPr>
        <p:txBody>
          <a:bodyPr>
            <a:normAutofit/>
          </a:bodyPr>
          <a:lstStyle/>
          <a:p>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732692" y="2963314"/>
            <a:ext cx="10515600" cy="4351338"/>
          </a:xfrm>
        </p:spPr>
        <p:txBody>
          <a:bodyPr/>
          <a:lstStyle/>
          <a:p>
            <a:r>
              <a:rPr lang="en-US" dirty="0" smtClean="0">
                <a:solidFill>
                  <a:srgbClr val="222233"/>
                </a:solidFill>
                <a:effectLst/>
                <a:latin typeface="Open Sans"/>
                <a:ea typeface="Times New Roman" panose="02020603050405020304" pitchFamily="18" charset="0"/>
                <a:cs typeface="Times New Roman" panose="02020603050405020304" pitchFamily="18" charset="0"/>
              </a:rPr>
              <a:t>The Agequake will register 8.5 and the Richter magnitude scale for earthquakes but this time </a:t>
            </a:r>
            <a:r>
              <a:rPr lang="en-US" dirty="0" smtClean="0">
                <a:solidFill>
                  <a:srgbClr val="FF0000"/>
                </a:solidFill>
                <a:effectLst/>
                <a:latin typeface="Open Sans"/>
                <a:ea typeface="Times New Roman" panose="02020603050405020304" pitchFamily="18" charset="0"/>
                <a:cs typeface="Times New Roman" panose="02020603050405020304" pitchFamily="18" charset="0"/>
              </a:rPr>
              <a:t>the long term care facilities of the world will be shaken</a:t>
            </a:r>
            <a:r>
              <a:rPr lang="en-US" dirty="0" smtClean="0">
                <a:solidFill>
                  <a:srgbClr val="222233"/>
                </a:solidFill>
                <a:effectLst/>
                <a:latin typeface="Open Sans"/>
                <a:ea typeface="Times New Roman" panose="02020603050405020304" pitchFamily="18" charset="0"/>
                <a:cs typeface="Times New Roman" panose="02020603050405020304" pitchFamily="18" charset="0"/>
              </a:rPr>
              <a:t> (pun intended) in attempting to cope with an rapidly aging population. </a:t>
            </a:r>
            <a:endParaRPr lang="en-US" dirty="0"/>
          </a:p>
        </p:txBody>
      </p:sp>
      <p:pic>
        <p:nvPicPr>
          <p:cNvPr id="4" name="Picture 3"/>
          <p:cNvPicPr>
            <a:picLocks noChangeAspect="1"/>
          </p:cNvPicPr>
          <p:nvPr/>
        </p:nvPicPr>
        <p:blipFill>
          <a:blip r:embed="rId3"/>
          <a:stretch>
            <a:fillRect/>
          </a:stretch>
        </p:blipFill>
        <p:spPr>
          <a:xfrm>
            <a:off x="1699846" y="4841630"/>
            <a:ext cx="7971692" cy="1615859"/>
          </a:xfrm>
          <a:prstGeom prst="rect">
            <a:avLst/>
          </a:prstGeom>
        </p:spPr>
      </p:pic>
      <p:sp>
        <p:nvSpPr>
          <p:cNvPr id="6" name="TextBox 5"/>
          <p:cNvSpPr txBox="1"/>
          <p:nvPr/>
        </p:nvSpPr>
        <p:spPr>
          <a:xfrm>
            <a:off x="6564922" y="691662"/>
            <a:ext cx="3106616" cy="923330"/>
          </a:xfrm>
          <a:prstGeom prst="rect">
            <a:avLst/>
          </a:prstGeom>
          <a:solidFill>
            <a:schemeClr val="accent1">
              <a:lumMod val="75000"/>
            </a:schemeClr>
          </a:solidFill>
        </p:spPr>
        <p:txBody>
          <a:bodyPr wrap="square" rtlCol="0">
            <a:spAutoFit/>
          </a:bodyPr>
          <a:lstStyle/>
          <a:p>
            <a:r>
              <a:rPr lang="en-US" dirty="0" smtClean="0">
                <a:solidFill>
                  <a:srgbClr val="FFFF00"/>
                </a:solidFill>
              </a:rPr>
              <a:t>Day care, Companion Care</a:t>
            </a:r>
          </a:p>
          <a:p>
            <a:r>
              <a:rPr lang="en-US" dirty="0" smtClean="0">
                <a:solidFill>
                  <a:srgbClr val="FFFF00"/>
                </a:solidFill>
              </a:rPr>
              <a:t>Nursing Homes, Personal Care</a:t>
            </a:r>
          </a:p>
          <a:p>
            <a:endParaRPr lang="en-US" dirty="0">
              <a:noFill/>
            </a:endParaRPr>
          </a:p>
        </p:txBody>
      </p:sp>
    </p:spTree>
    <p:extLst>
      <p:ext uri="{BB962C8B-B14F-4D97-AF65-F5344CB8AC3E}">
        <p14:creationId xmlns:p14="http://schemas.microsoft.com/office/powerpoint/2010/main" val="72737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84584" y="83772"/>
            <a:ext cx="5720862" cy="2577366"/>
          </a:xfrm>
          <a:prstGeom prst="rect">
            <a:avLst/>
          </a:prstGeom>
        </p:spPr>
      </p:pic>
      <p:sp>
        <p:nvSpPr>
          <p:cNvPr id="2" name="Title 1"/>
          <p:cNvSpPr>
            <a:spLocks noGrp="1"/>
          </p:cNvSpPr>
          <p:nvPr>
            <p:ph type="title"/>
          </p:nvPr>
        </p:nvSpPr>
        <p:spPr>
          <a:xfrm>
            <a:off x="838200" y="365125"/>
            <a:ext cx="10515600" cy="2296013"/>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838200" y="2942491"/>
            <a:ext cx="10515600" cy="3234471"/>
          </a:xfrm>
        </p:spPr>
        <p:txBody>
          <a:bodyPr>
            <a:normAutofit fontScale="92500" lnSpcReduction="20000"/>
          </a:bodyPr>
          <a:lstStyle/>
          <a:p>
            <a:r>
              <a:rPr lang="en-US" dirty="0"/>
              <a:t>Many of the baby boomers will require </a:t>
            </a:r>
            <a:r>
              <a:rPr lang="en-US" dirty="0" smtClean="0"/>
              <a:t> </a:t>
            </a:r>
            <a:r>
              <a:rPr lang="en-US" dirty="0" smtClean="0">
                <a:solidFill>
                  <a:srgbClr val="FF0000"/>
                </a:solidFill>
              </a:rPr>
              <a:t>AAA, daycare, long </a:t>
            </a:r>
            <a:r>
              <a:rPr lang="en-US" dirty="0">
                <a:solidFill>
                  <a:srgbClr val="FF0000"/>
                </a:solidFill>
              </a:rPr>
              <a:t>term care (LTC) facilities. </a:t>
            </a:r>
            <a:r>
              <a:rPr lang="en-US" dirty="0" smtClean="0">
                <a:solidFill>
                  <a:srgbClr val="FF0000"/>
                </a:solidFill>
              </a:rPr>
              <a:t>such </a:t>
            </a:r>
            <a:r>
              <a:rPr lang="en-US" dirty="0">
                <a:solidFill>
                  <a:srgbClr val="FF0000"/>
                </a:solidFill>
              </a:rPr>
              <a:t>as skilled nursing homes, personal care facilities, and continuing care retirement </a:t>
            </a:r>
            <a:r>
              <a:rPr lang="en-US" dirty="0" smtClean="0">
                <a:solidFill>
                  <a:srgbClr val="FF0000"/>
                </a:solidFill>
              </a:rPr>
              <a:t>communities</a:t>
            </a:r>
            <a:r>
              <a:rPr lang="en-US" dirty="0" smtClean="0"/>
              <a:t> to name a few</a:t>
            </a:r>
          </a:p>
          <a:p>
            <a:endParaRPr lang="en-US" dirty="0"/>
          </a:p>
          <a:p>
            <a:r>
              <a:rPr lang="en-US" dirty="0" smtClean="0"/>
              <a:t>There will be many </a:t>
            </a:r>
            <a:r>
              <a:rPr lang="en-US" dirty="0"/>
              <a:t>challenges those facilities will face in delivering the care baby boomers not only require but also </a:t>
            </a:r>
            <a:r>
              <a:rPr lang="en-US" dirty="0" smtClean="0">
                <a:solidFill>
                  <a:srgbClr val="FF0000"/>
                </a:solidFill>
              </a:rPr>
              <a:t>demand it</a:t>
            </a:r>
          </a:p>
          <a:p>
            <a:endParaRPr lang="en-US" dirty="0"/>
          </a:p>
          <a:p>
            <a:r>
              <a:rPr lang="en-US" dirty="0" smtClean="0"/>
              <a:t>Caregivers (families, children, etc.) will need certain skills, knowledge, support (medical, legal, geriatric care)</a:t>
            </a:r>
            <a:endParaRPr lang="en-US" dirty="0"/>
          </a:p>
        </p:txBody>
      </p:sp>
    </p:spTree>
    <p:extLst>
      <p:ext uri="{BB962C8B-B14F-4D97-AF65-F5344CB8AC3E}">
        <p14:creationId xmlns:p14="http://schemas.microsoft.com/office/powerpoint/2010/main" val="4178031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35439</TotalTime>
  <Words>3350</Words>
  <Application>Microsoft Office PowerPoint</Application>
  <PresentationFormat>Custom</PresentationFormat>
  <Paragraphs>229</Paragraphs>
  <Slides>37</Slides>
  <Notes>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A guide to caring for baby boomers in long term care:  How to Stay Sane and Survive </vt:lpstr>
      <vt:lpstr>PowerPoint Presentation</vt:lpstr>
      <vt:lpstr>PowerPoint Presentation</vt:lpstr>
      <vt:lpstr>PowerPoint Presentation</vt:lpstr>
      <vt:lpstr>From 4.1 to 2.9</vt:lpstr>
      <vt:lpstr>Geriatric Care Managers</vt:lpstr>
      <vt:lpstr>PowerPoint Presentation</vt:lpstr>
      <vt:lpstr>   </vt:lpstr>
      <vt:lpstr>   </vt:lpstr>
      <vt:lpstr>PowerPoint Presentation</vt:lpstr>
      <vt:lpstr>PowerPoint Presentation</vt:lpstr>
      <vt:lpstr>1st know what a Boomer is!  They are…</vt:lpstr>
      <vt:lpstr>Two types of Boomers, young and old</vt:lpstr>
      <vt:lpstr>PowerPoint Presentation</vt:lpstr>
      <vt:lpstr>PowerPoint Presentation</vt:lpstr>
      <vt:lpstr>2nd What you need to screen for and assess when working with a Boomer</vt:lpstr>
      <vt:lpstr>Screening all baby boomers for hepatitis C</vt:lpstr>
      <vt:lpstr>Screen medications/CAM</vt:lpstr>
      <vt:lpstr>Facilities will need to display their flexibility as never before. One size will not fit all.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Will they have: LTCI, may be mandated to by then???</vt:lpstr>
      <vt:lpstr>Millennial will: A snapshot!</vt:lpstr>
      <vt:lpstr>How Millennials have impacted on health care!</vt:lpstr>
      <vt:lpstr>PowerPoint Presentation</vt:lpstr>
      <vt:lpstr>What do? In a 2 words Anticipate and Educate!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Siberski</dc:creator>
  <cp:lastModifiedBy>Stacy L. Zales</cp:lastModifiedBy>
  <cp:revision>70</cp:revision>
  <dcterms:created xsi:type="dcterms:W3CDTF">2015-12-12T16:30:26Z</dcterms:created>
  <dcterms:modified xsi:type="dcterms:W3CDTF">2018-05-17T18:41:45Z</dcterms:modified>
</cp:coreProperties>
</file>